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740" r:id="rId3"/>
    <p:sldId id="757" r:id="rId5"/>
    <p:sldId id="758" r:id="rId6"/>
    <p:sldId id="782" r:id="rId7"/>
    <p:sldId id="783" r:id="rId8"/>
    <p:sldId id="802" r:id="rId9"/>
    <p:sldId id="803" r:id="rId10"/>
    <p:sldId id="804" r:id="rId11"/>
    <p:sldId id="805" r:id="rId12"/>
    <p:sldId id="806" r:id="rId13"/>
    <p:sldId id="787" r:id="rId14"/>
    <p:sldId id="822" r:id="rId15"/>
    <p:sldId id="819" r:id="rId16"/>
    <p:sldId id="786" r:id="rId17"/>
    <p:sldId id="823" r:id="rId18"/>
    <p:sldId id="793" r:id="rId19"/>
  </p:sldIdLst>
  <p:sldSz cx="11522075" cy="6480175"/>
  <p:notesSz cx="6858000" cy="9144000"/>
  <p:embeddedFontLst>
    <p:embeddedFont>
      <p:font typeface="楷体" panose="02010609060101010101" pitchFamily="49" charset="-122"/>
      <p:regular r:id="rId23"/>
    </p:embeddedFont>
    <p:embeddedFont>
      <p:font typeface="叁慕斜宋体 Light" panose="02020300000000000000" pitchFamily="18" charset="0"/>
      <p:regular r:id="rId24"/>
    </p:embeddedFont>
    <p:embeddedFont>
      <p:font typeface="外星宝宝" panose="02010600010101010101" pitchFamily="2" charset="-122"/>
      <p:regular r:id="rId25"/>
    </p:embeddedFont>
    <p:embeddedFont>
      <p:font typeface="Calibri" panose="020F0502020204030204"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663" userDrawn="1">
          <p15:clr>
            <a:srgbClr val="A4A3A4"/>
          </p15:clr>
        </p15:guide>
        <p15:guide id="3" orient="horz" pos="2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2BB"/>
    <a:srgbClr val="E8F3E8"/>
    <a:srgbClr val="EBF5EC"/>
    <a:srgbClr val="0E833C"/>
    <a:srgbClr val="23AD14"/>
    <a:srgbClr val="55740E"/>
    <a:srgbClr val="F66475"/>
    <a:srgbClr val="804A65"/>
    <a:srgbClr val="291B1E"/>
    <a:srgbClr val="F77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2" autoAdjust="0"/>
    <p:restoredTop sz="85044" autoAdjust="0"/>
  </p:normalViewPr>
  <p:slideViewPr>
    <p:cSldViewPr snapToObjects="1" showGuides="1">
      <p:cViewPr varScale="1">
        <p:scale>
          <a:sx n="75" d="100"/>
          <a:sy n="75" d="100"/>
        </p:scale>
        <p:origin x="54" y="390"/>
      </p:cViewPr>
      <p:guideLst>
        <p:guide pos="3663"/>
        <p:guide orient="horz" pos="2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83" d="100"/>
          <a:sy n="83" d="100"/>
        </p:scale>
        <p:origin x="-3192" y="-90"/>
      </p:cViewPr>
      <p:guideLst>
        <p:guide orient="horz" pos="2879"/>
        <p:guide pos="2180"/>
      </p:guideLst>
    </p:cSldViewPr>
  </p:notes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25.xml"/><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2B699-C6B7-4DA8-8858-B4A63886AB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1AD92-4491-470B-AC64-A48031177D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7" Type="http://schemas.openxmlformats.org/officeDocument/2006/relationships/notesSlide" Target="../notesSlides/notesSlide11.xml"/><Relationship Id="rId16" Type="http://schemas.openxmlformats.org/officeDocument/2006/relationships/slideLayout" Target="../slideLayouts/slideLayout1.xml"/><Relationship Id="rId15" Type="http://schemas.openxmlformats.org/officeDocument/2006/relationships/themeOverride" Target="../theme/themeOverride11.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hemeOverride" Target="../theme/themeOverride1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hemeOverride" Target="../theme/themeOverride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hemeOverride" Target="../theme/themeOverride4.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11"/>
            <a:ext cx="11522075" cy="6479953"/>
          </a:xfrm>
          <a:prstGeom prst="rect">
            <a:avLst/>
          </a:prstGeom>
        </p:spPr>
      </p:pic>
      <p:sp>
        <p:nvSpPr>
          <p:cNvPr id="18" name="矩形: 圆角 17"/>
          <p:cNvSpPr/>
          <p:nvPr/>
        </p:nvSpPr>
        <p:spPr>
          <a:xfrm>
            <a:off x="4320540" y="3540760"/>
            <a:ext cx="3121660" cy="50863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39895" y="3540760"/>
            <a:ext cx="3282950" cy="508000"/>
          </a:xfrm>
          <a:prstGeom prst="rect">
            <a:avLst/>
          </a:prstGeom>
          <a:noFill/>
          <a:ln>
            <a:noFill/>
          </a:ln>
        </p:spPr>
        <p:txBody>
          <a:bodyPr wrap="square" rtlCol="0">
            <a:noAutofit/>
          </a:bodyPr>
          <a:lstStyle/>
          <a:p>
            <a:pPr algn="ctr"/>
            <a:r>
              <a:rPr lang="zh-CN" altLang="en-US" sz="2800" b="1" dirty="0">
                <a:solidFill>
                  <a:schemeClr val="bg1"/>
                </a:solidFill>
                <a:latin typeface="楷体" panose="02010609060101010101" pitchFamily="49" charset="-122"/>
                <a:ea typeface="楷体" panose="02010609060101010101" pitchFamily="49" charset="-122"/>
              </a:rPr>
              <a:t>参赛注意事项培训</a:t>
            </a:r>
            <a:r>
              <a:rPr lang="zh-CN" altLang="en-US" sz="1400" dirty="0">
                <a:solidFill>
                  <a:schemeClr val="bg1"/>
                </a:solidFill>
                <a:latin typeface="楷体" panose="02010609060101010101" pitchFamily="49" charset="-122"/>
                <a:ea typeface="楷体" panose="02010609060101010101" pitchFamily="49" charset="-122"/>
              </a:rPr>
              <a:t> </a:t>
            </a:r>
            <a:endParaRPr lang="zh-CN" altLang="en-US" sz="1400" dirty="0">
              <a:solidFill>
                <a:schemeClr val="bg1"/>
              </a:solidFill>
              <a:latin typeface="楷体" panose="02010609060101010101" pitchFamily="49" charset="-122"/>
              <a:ea typeface="楷体" panose="02010609060101010101" pitchFamily="49" charset="-122"/>
            </a:endParaRPr>
          </a:p>
        </p:txBody>
      </p:sp>
      <p:sp>
        <p:nvSpPr>
          <p:cNvPr id="12" name="矩形 11"/>
          <p:cNvSpPr/>
          <p:nvPr/>
        </p:nvSpPr>
        <p:spPr>
          <a:xfrm>
            <a:off x="885825" y="1979930"/>
            <a:ext cx="9562465" cy="1322070"/>
          </a:xfrm>
          <a:prstGeom prst="rect">
            <a:avLst/>
          </a:prstGeom>
          <a:noFill/>
          <a:ln>
            <a:noFill/>
          </a:ln>
        </p:spPr>
        <p:txBody>
          <a:bodyPr wrap="square" rtlCol="0">
            <a:spAutoFit/>
          </a:bodyPr>
          <a:lstStyle/>
          <a:p>
            <a:pPr algn="ctr"/>
            <a:r>
              <a:rPr lang="zh-CN" altLang="en-US" sz="4000" b="1" dirty="0">
                <a:solidFill>
                  <a:schemeClr val="accent6">
                    <a:lumMod val="50000"/>
                  </a:schemeClr>
                </a:solidFill>
                <a:latin typeface="楷体" panose="02010609060101010101" pitchFamily="49" charset="-122"/>
                <a:ea typeface="楷体" panose="02010609060101010101" pitchFamily="49" charset="-122"/>
              </a:rPr>
              <a:t>第六届“云岭杯” 中华经典诵写讲大赛</a:t>
            </a:r>
            <a:endParaRPr lang="zh-CN" altLang="en-US" sz="4000" b="1" dirty="0">
              <a:solidFill>
                <a:schemeClr val="accent6">
                  <a:lumMod val="50000"/>
                </a:schemeClr>
              </a:solidFill>
              <a:latin typeface="楷体" panose="02010609060101010101" pitchFamily="49" charset="-122"/>
              <a:ea typeface="楷体" panose="02010609060101010101" pitchFamily="49" charset="-122"/>
            </a:endParaRPr>
          </a:p>
          <a:p>
            <a:pPr algn="ctr"/>
            <a:r>
              <a:rPr lang="zh-CN" altLang="en-US" sz="4000" b="1" dirty="0">
                <a:solidFill>
                  <a:schemeClr val="accent5">
                    <a:lumMod val="50000"/>
                  </a:schemeClr>
                </a:solidFill>
                <a:latin typeface="楷体" panose="02010609060101010101" pitchFamily="49" charset="-122"/>
                <a:ea typeface="楷体" panose="02010609060101010101" pitchFamily="49" charset="-122"/>
              </a:rPr>
              <a:t>“墨香彩云南”汉字书写大赛</a:t>
            </a:r>
            <a:endParaRPr lang="zh-CN" altLang="en-US" sz="4000" b="1" dirty="0">
              <a:solidFill>
                <a:schemeClr val="accent5">
                  <a:lumMod val="5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30030" y="2380514"/>
            <a:ext cx="4862013" cy="922020"/>
          </a:xfrm>
          <a:prstGeom prst="rect">
            <a:avLst/>
          </a:prstGeom>
          <a:noFill/>
          <a:ln>
            <a:noFill/>
          </a:ln>
        </p:spPr>
        <p:txBody>
          <a:bodyPr wrap="square" rtlCol="0">
            <a:spAutoFit/>
          </a:bodyPr>
          <a:lstStyle/>
          <a:p>
            <a:pPr algn="ctr"/>
            <a:r>
              <a:rPr lang="zh-CN" altLang="en-US" sz="5400" spc="-150" dirty="0">
                <a:solidFill>
                  <a:schemeClr val="accent5">
                    <a:lumMod val="50000"/>
                  </a:schemeClr>
                </a:solidFill>
                <a:latin typeface="楷体" panose="02010609060101010101" pitchFamily="49" charset="-122"/>
                <a:ea typeface="楷体" panose="02010609060101010101" pitchFamily="49" charset="-122"/>
              </a:rPr>
              <a:t>赛程安排</a:t>
            </a:r>
            <a:endParaRPr lang="zh-CN" altLang="en-US" sz="5400" spc="-150" dirty="0">
              <a:solidFill>
                <a:schemeClr val="accent5">
                  <a:lumMod val="50000"/>
                </a:schemeClr>
              </a:solidFill>
              <a:latin typeface="楷体" panose="02010609060101010101" pitchFamily="49" charset="-122"/>
              <a:ea typeface="楷体" panose="02010609060101010101" pitchFamily="49" charset="-122"/>
            </a:endParaRPr>
          </a:p>
        </p:txBody>
      </p:sp>
      <p:grpSp>
        <p:nvGrpSpPr>
          <p:cNvPr id="2" name="组合 1"/>
          <p:cNvGrpSpPr/>
          <p:nvPr/>
        </p:nvGrpSpPr>
        <p:grpSpPr>
          <a:xfrm>
            <a:off x="4195835" y="1747317"/>
            <a:ext cx="3130404" cy="548595"/>
            <a:chOff x="3989496" y="1432654"/>
            <a:chExt cx="3130404" cy="548595"/>
          </a:xfrm>
        </p:grpSpPr>
        <p:sp>
          <p:nvSpPr>
            <p:cNvPr id="15" name="矩形 14"/>
            <p:cNvSpPr/>
            <p:nvPr/>
          </p:nvSpPr>
          <p:spPr>
            <a:xfrm>
              <a:off x="4420616" y="1432654"/>
              <a:ext cx="2268165" cy="521970"/>
            </a:xfrm>
            <a:prstGeom prst="rect">
              <a:avLst/>
            </a:prstGeom>
            <a:noFill/>
            <a:ln>
              <a:noFill/>
            </a:ln>
          </p:spPr>
          <p:txBody>
            <a:bodyPr wrap="square" rtlCol="0">
              <a:spAutoFit/>
            </a:bodyPr>
            <a:lstStyle/>
            <a:p>
              <a:pPr algn="ctr"/>
              <a:r>
                <a:rPr lang="zh-CN" altLang="en-US" sz="2800" spc="600" dirty="0">
                  <a:solidFill>
                    <a:schemeClr val="tx2"/>
                  </a:solidFill>
                  <a:latin typeface="叁慕斜宋体 Light" panose="02020300000000000000" pitchFamily="18" charset="0"/>
                  <a:ea typeface="叁慕斜宋体 Light" panose="02020300000000000000" pitchFamily="18" charset="0"/>
                </a:rPr>
                <a:t>章节</a:t>
              </a:r>
              <a:r>
                <a:rPr lang="en-US" altLang="zh-CN" sz="2800" spc="600" dirty="0">
                  <a:solidFill>
                    <a:schemeClr val="tx2"/>
                  </a:solidFill>
                  <a:latin typeface="叁慕斜宋体 Light" panose="02020300000000000000" pitchFamily="18" charset="0"/>
                  <a:ea typeface="叁慕斜宋体 Light" panose="02020300000000000000" pitchFamily="18" charset="0"/>
                </a:rPr>
                <a:t> 02</a:t>
              </a:r>
              <a:endParaRPr lang="zh-CN" altLang="en-US" sz="2800" spc="600" dirty="0">
                <a:solidFill>
                  <a:schemeClr val="tx2"/>
                </a:solidFill>
                <a:latin typeface="叁慕斜宋体 Light" panose="02020300000000000000" pitchFamily="18" charset="0"/>
                <a:ea typeface="叁慕斜宋体 Light" panose="02020300000000000000" pitchFamily="18" charset="0"/>
              </a:endParaRPr>
            </a:p>
          </p:txBody>
        </p:sp>
        <p:cxnSp>
          <p:nvCxnSpPr>
            <p:cNvPr id="7" name="直接连接符 6"/>
            <p:cNvCxnSpPr/>
            <p:nvPr/>
          </p:nvCxnSpPr>
          <p:spPr>
            <a:xfrm>
              <a:off x="3989496" y="1981249"/>
              <a:ext cx="313040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flipV="1">
            <a:off x="92307" y="-718"/>
            <a:ext cx="11340000" cy="6300000"/>
          </a:xfrm>
          <a:prstGeom prst="rect">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1612900" cy="521970"/>
          </a:xfrm>
          <a:prstGeom prst="rect">
            <a:avLst/>
          </a:prstGeom>
        </p:spPr>
        <p:txBody>
          <a:bodyPr wrap="none">
            <a:spAutoFit/>
          </a:bodyPr>
          <a:lstStyle/>
          <a:p>
            <a:r>
              <a:rPr lang="zh-CN" altLang="en-US" sz="2800" b="1" dirty="0"/>
              <a:t>赛程安排</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grpSp>
        <p:nvGrpSpPr>
          <p:cNvPr id="122" name="组合 121"/>
          <p:cNvGrpSpPr/>
          <p:nvPr>
            <p:custDataLst>
              <p:tags r:id="rId1"/>
            </p:custDataLst>
          </p:nvPr>
        </p:nvGrpSpPr>
        <p:grpSpPr>
          <a:xfrm>
            <a:off x="3104109" y="1259816"/>
            <a:ext cx="7808595" cy="1302385"/>
            <a:chOff x="359765" y="2936259"/>
            <a:chExt cx="7808595" cy="1302385"/>
          </a:xfrm>
        </p:grpSpPr>
        <p:sp>
          <p:nvSpPr>
            <p:cNvPr id="123" name="文本框 122"/>
            <p:cNvSpPr txBox="1"/>
            <p:nvPr>
              <p:custDataLst>
                <p:tags r:id="rId2"/>
              </p:custDataLst>
            </p:nvPr>
          </p:nvSpPr>
          <p:spPr>
            <a:xfrm>
              <a:off x="359765" y="2936259"/>
              <a:ext cx="344170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ctr"/>
              <a:r>
                <a:rPr lang="zh-CN" altLang="en-US" sz="1800" spc="300" dirty="0">
                  <a:solidFill>
                    <a:srgbClr val="0512BB"/>
                  </a:solidFill>
                  <a:latin typeface="楷体" panose="02010609060101010101" pitchFamily="49" charset="-122"/>
                  <a:ea typeface="楷体" panose="02010609060101010101" pitchFamily="49" charset="-122"/>
                  <a:cs typeface="外星宝宝" panose="02010600010101010101" pitchFamily="2" charset="-122"/>
                </a:rPr>
                <a:t>提交作品汇总表（附件9）</a:t>
              </a:r>
              <a:endParaRPr lang="zh-CN" altLang="en-US" sz="1800" spc="300" dirty="0">
                <a:solidFill>
                  <a:srgbClr val="0512BB"/>
                </a:solidFill>
                <a:latin typeface="楷体" panose="02010609060101010101" pitchFamily="49" charset="-122"/>
                <a:ea typeface="楷体" panose="02010609060101010101" pitchFamily="49" charset="-122"/>
                <a:cs typeface="外星宝宝" panose="02010600010101010101" pitchFamily="2" charset="-122"/>
              </a:endParaRPr>
            </a:p>
          </p:txBody>
        </p:sp>
        <p:sp>
          <p:nvSpPr>
            <p:cNvPr id="124" name="文本框 123"/>
            <p:cNvSpPr txBox="1"/>
            <p:nvPr>
              <p:custDataLst>
                <p:tags r:id="rId3"/>
              </p:custDataLst>
            </p:nvPr>
          </p:nvSpPr>
          <p:spPr>
            <a:xfrm>
              <a:off x="393420" y="3210579"/>
              <a:ext cx="7774940" cy="102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l">
                <a:lnSpc>
                  <a:spcPct val="200000"/>
                </a:lnSpc>
              </a:pPr>
              <a:r>
                <a:rPr lang="zh-CN" altLang="en-US" sz="1200" spc="100" dirty="0">
                  <a:solidFill>
                    <a:schemeClr val="tx1"/>
                  </a:solidFill>
                  <a:latin typeface="楷体" panose="02010609060101010101" pitchFamily="49" charset="-122"/>
                  <a:ea typeface="楷体" panose="02010609060101010101" pitchFamily="49" charset="-122"/>
                </a:rPr>
                <a:t>各地、各校自行组织州市级、县校级评选活动，于2024年6月11日（星期二）前将作品汇总表（附件9）可编辑的电子版和加盖公章的扫描件发送至书写大赛联系人邮箱：</a:t>
              </a:r>
              <a:r>
                <a:rPr lang="zh-CN" altLang="en-US" sz="1200" u="sng" spc="100" dirty="0">
                  <a:solidFill>
                    <a:srgbClr val="C00000"/>
                  </a:solidFill>
                  <a:latin typeface="楷体" panose="02010609060101010101" pitchFamily="49" charset="-122"/>
                  <a:ea typeface="楷体" panose="02010609060101010101" pitchFamily="49" charset="-122"/>
                </a:rPr>
                <a:t>2508294799@qq.com</a:t>
              </a:r>
              <a:r>
                <a:rPr lang="zh-CN" altLang="en-US" sz="1200" spc="100" dirty="0">
                  <a:solidFill>
                    <a:schemeClr val="tx1"/>
                  </a:solidFill>
                  <a:latin typeface="楷体" panose="02010609060101010101" pitchFamily="49" charset="-122"/>
                  <a:ea typeface="楷体" panose="02010609060101010101" pitchFamily="49" charset="-122"/>
                </a:rPr>
                <a:t>，文件命名为</a:t>
              </a:r>
              <a:r>
                <a:rPr lang="zh-CN" altLang="en-US" sz="1200" u="sng" spc="100" dirty="0">
                  <a:solidFill>
                    <a:srgbClr val="C00000"/>
                  </a:solidFill>
                  <a:latin typeface="楷体" panose="02010609060101010101" pitchFamily="49" charset="-122"/>
                  <a:ea typeface="楷体" panose="02010609060101010101" pitchFamily="49" charset="-122"/>
                </a:rPr>
                <a:t>《州市名/高校名+书写大赛作品汇总表》</a:t>
              </a:r>
              <a:r>
                <a:rPr lang="zh-CN" altLang="en-US" sz="1200" spc="100" dirty="0">
                  <a:solidFill>
                    <a:schemeClr val="tx1"/>
                  </a:solidFill>
                  <a:latin typeface="楷体" panose="02010609060101010101" pitchFamily="49" charset="-122"/>
                  <a:ea typeface="楷体" panose="02010609060101010101" pitchFamily="49" charset="-122"/>
                </a:rPr>
                <a:t>。</a:t>
              </a:r>
              <a:endParaRPr lang="zh-CN" altLang="en-US" sz="1200" spc="100" dirty="0">
                <a:solidFill>
                  <a:schemeClr val="tx1"/>
                </a:solidFill>
                <a:latin typeface="楷体" panose="02010609060101010101" pitchFamily="49" charset="-122"/>
                <a:ea typeface="楷体" panose="02010609060101010101" pitchFamily="49" charset="-122"/>
              </a:endParaRPr>
            </a:p>
          </p:txBody>
        </p:sp>
      </p:grpSp>
      <p:grpSp>
        <p:nvGrpSpPr>
          <p:cNvPr id="125" name="组合 124"/>
          <p:cNvGrpSpPr/>
          <p:nvPr>
            <p:custDataLst>
              <p:tags r:id="rId4"/>
            </p:custDataLst>
          </p:nvPr>
        </p:nvGrpSpPr>
        <p:grpSpPr>
          <a:xfrm>
            <a:off x="3186298" y="2815303"/>
            <a:ext cx="8078470" cy="1324610"/>
            <a:chOff x="1005679" y="2279034"/>
            <a:chExt cx="8078470" cy="1324610"/>
          </a:xfrm>
        </p:grpSpPr>
        <p:sp>
          <p:nvSpPr>
            <p:cNvPr id="126" name="文本框 125"/>
            <p:cNvSpPr txBox="1"/>
            <p:nvPr>
              <p:custDataLst>
                <p:tags r:id="rId5"/>
              </p:custDataLst>
            </p:nvPr>
          </p:nvSpPr>
          <p:spPr>
            <a:xfrm>
              <a:off x="1005679" y="2279034"/>
              <a:ext cx="1804972"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ctr"/>
              <a:r>
                <a:rPr lang="zh-CN" altLang="en-US" sz="1800" spc="300" dirty="0">
                  <a:solidFill>
                    <a:srgbClr val="0512BB"/>
                  </a:solidFill>
                  <a:latin typeface="楷体" panose="02010609060101010101" pitchFamily="49" charset="-122"/>
                  <a:ea typeface="楷体" panose="02010609060101010101" pitchFamily="49" charset="-122"/>
                  <a:cs typeface="外星宝宝" panose="02010600010101010101" pitchFamily="2" charset="-122"/>
                </a:rPr>
                <a:t>参赛作品上传</a:t>
              </a:r>
              <a:endParaRPr lang="zh-CN" altLang="en-US" sz="1800" spc="300" dirty="0">
                <a:solidFill>
                  <a:srgbClr val="0512BB"/>
                </a:solidFill>
                <a:latin typeface="楷体" panose="02010609060101010101" pitchFamily="49" charset="-122"/>
                <a:ea typeface="楷体" panose="02010609060101010101" pitchFamily="49" charset="-122"/>
                <a:cs typeface="外星宝宝" panose="02010600010101010101" pitchFamily="2" charset="-122"/>
              </a:endParaRPr>
            </a:p>
          </p:txBody>
        </p:sp>
        <p:sp>
          <p:nvSpPr>
            <p:cNvPr id="127" name="文本框 126"/>
            <p:cNvSpPr txBox="1"/>
            <p:nvPr>
              <p:custDataLst>
                <p:tags r:id="rId6"/>
              </p:custDataLst>
            </p:nvPr>
          </p:nvSpPr>
          <p:spPr>
            <a:xfrm>
              <a:off x="1008854" y="2631459"/>
              <a:ext cx="8075295" cy="97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l">
                <a:lnSpc>
                  <a:spcPct val="200000"/>
                </a:lnSpc>
              </a:pPr>
              <a:r>
                <a:rPr lang="zh-CN" altLang="en-US" sz="1200" spc="100" dirty="0">
                  <a:solidFill>
                    <a:schemeClr val="tx1"/>
                  </a:solidFill>
                  <a:latin typeface="楷体" panose="02010609060101010101" pitchFamily="49" charset="-122"/>
                  <a:ea typeface="楷体" panose="02010609060101010101" pitchFamily="49" charset="-122"/>
                </a:rPr>
                <a:t>参赛选手于2024年6月15—22日登录省赛官网</a:t>
              </a:r>
              <a:r>
                <a:rPr lang="zh-CN" altLang="en-US" sz="1200" u="sng" spc="100" dirty="0">
                  <a:solidFill>
                    <a:schemeClr val="accent6">
                      <a:lumMod val="50000"/>
                    </a:schemeClr>
                  </a:solidFill>
                  <a:latin typeface="楷体" panose="02010609060101010101" pitchFamily="49" charset="-122"/>
                  <a:ea typeface="楷体" panose="02010609060101010101" pitchFamily="49" charset="-122"/>
                </a:rPr>
                <a:t>https://www.kunming.cn/zhuanti/qtzt/2023/ylb/</a:t>
              </a:r>
              <a:r>
                <a:rPr lang="zh-CN" altLang="en-US" sz="1200" spc="100" dirty="0">
                  <a:solidFill>
                    <a:schemeClr val="tx1"/>
                  </a:solidFill>
                  <a:latin typeface="楷体" panose="02010609060101010101" pitchFamily="49" charset="-122"/>
                  <a:ea typeface="楷体" panose="02010609060101010101" pitchFamily="49" charset="-122"/>
                </a:rPr>
                <a:t>）填写参赛信息并上传作品及全身正面书写视频。</a:t>
              </a:r>
              <a:r>
                <a:rPr lang="en-US" altLang="zh-CN" sz="1200" u="sng" spc="100" dirty="0">
                  <a:solidFill>
                    <a:srgbClr val="C00000"/>
                  </a:solidFill>
                  <a:latin typeface="楷体" panose="02010609060101010101" pitchFamily="49" charset="-122"/>
                  <a:ea typeface="楷体" panose="02010609060101010101" pitchFamily="49" charset="-122"/>
                </a:rPr>
                <a:t>(</a:t>
              </a:r>
              <a:r>
                <a:rPr lang="zh-CN" altLang="en-US" sz="1200" u="sng" spc="100" dirty="0">
                  <a:solidFill>
                    <a:srgbClr val="C00000"/>
                  </a:solidFill>
                  <a:latin typeface="楷体" panose="02010609060101010101" pitchFamily="49" charset="-122"/>
                  <a:ea typeface="楷体" panose="02010609060101010101" pitchFamily="49" charset="-122"/>
                </a:rPr>
                <a:t>注意：提交的汇总表里的手机号才有平台上传作品的权限</a:t>
              </a:r>
              <a:r>
                <a:rPr lang="en-US" altLang="zh-CN" sz="1200" u="sng" spc="100" dirty="0">
                  <a:solidFill>
                    <a:srgbClr val="C00000"/>
                  </a:solidFill>
                  <a:latin typeface="楷体" panose="02010609060101010101" pitchFamily="49" charset="-122"/>
                  <a:ea typeface="楷体" panose="02010609060101010101" pitchFamily="49" charset="-122"/>
                </a:rPr>
                <a:t>)</a:t>
              </a:r>
              <a:endParaRPr lang="zh-CN" altLang="en-US" sz="1200" spc="10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200" spc="100" dirty="0">
                <a:solidFill>
                  <a:schemeClr val="tx1"/>
                </a:solidFill>
                <a:latin typeface="楷体" panose="02010609060101010101" pitchFamily="49" charset="-122"/>
                <a:ea typeface="楷体" panose="02010609060101010101" pitchFamily="49" charset="-122"/>
              </a:endParaRPr>
            </a:p>
          </p:txBody>
        </p:sp>
      </p:grpSp>
      <p:sp>
        <p:nvSpPr>
          <p:cNvPr id="100" name="矩形: 圆角 99"/>
          <p:cNvSpPr/>
          <p:nvPr>
            <p:custDataLst>
              <p:tags r:id="rId7"/>
            </p:custDataLst>
          </p:nvPr>
        </p:nvSpPr>
        <p:spPr>
          <a:xfrm>
            <a:off x="1319530" y="1245235"/>
            <a:ext cx="1747520" cy="352425"/>
          </a:xfrm>
          <a:prstGeom prst="roundRect">
            <a:avLst>
              <a:gd name="adj" fmla="val 447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102" name="文本框 101"/>
          <p:cNvSpPr txBox="1"/>
          <p:nvPr>
            <p:custDataLst>
              <p:tags r:id="rId8"/>
            </p:custDataLst>
          </p:nvPr>
        </p:nvSpPr>
        <p:spPr>
          <a:xfrm>
            <a:off x="1289050" y="1322070"/>
            <a:ext cx="2030095" cy="275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r>
              <a:rPr lang="en-US" altLang="zh-CN" sz="1200" spc="300" dirty="0">
                <a:solidFill>
                  <a:schemeClr val="bg1"/>
                </a:solidFill>
                <a:latin typeface="楷体" panose="02010609060101010101" pitchFamily="49" charset="-122"/>
                <a:ea typeface="楷体" panose="02010609060101010101" pitchFamily="49" charset="-122"/>
              </a:rPr>
              <a:t>2024</a:t>
            </a:r>
            <a:r>
              <a:rPr lang="zh-CN" altLang="en-US" sz="1200" spc="300" dirty="0">
                <a:solidFill>
                  <a:schemeClr val="bg1"/>
                </a:solidFill>
                <a:latin typeface="楷体" panose="02010609060101010101" pitchFamily="49" charset="-122"/>
                <a:ea typeface="楷体" panose="02010609060101010101" pitchFamily="49" charset="-122"/>
              </a:rPr>
              <a:t>年</a:t>
            </a:r>
            <a:r>
              <a:rPr lang="en-US" altLang="zh-CN" sz="1200" spc="300" dirty="0">
                <a:solidFill>
                  <a:schemeClr val="bg1"/>
                </a:solidFill>
                <a:latin typeface="楷体" panose="02010609060101010101" pitchFamily="49" charset="-122"/>
                <a:ea typeface="楷体" panose="02010609060101010101" pitchFamily="49" charset="-122"/>
              </a:rPr>
              <a:t>6</a:t>
            </a:r>
            <a:r>
              <a:rPr lang="zh-CN" altLang="en-US" sz="1200" spc="300" dirty="0">
                <a:solidFill>
                  <a:schemeClr val="bg1"/>
                </a:solidFill>
                <a:latin typeface="楷体" panose="02010609060101010101" pitchFamily="49" charset="-122"/>
                <a:ea typeface="楷体" panose="02010609060101010101" pitchFamily="49" charset="-122"/>
              </a:rPr>
              <a:t>月</a:t>
            </a:r>
            <a:r>
              <a:rPr lang="en-US" altLang="zh-CN" sz="1200" spc="300" dirty="0">
                <a:solidFill>
                  <a:schemeClr val="bg1"/>
                </a:solidFill>
                <a:latin typeface="楷体" panose="02010609060101010101" pitchFamily="49" charset="-122"/>
                <a:ea typeface="楷体" panose="02010609060101010101" pitchFamily="49" charset="-122"/>
              </a:rPr>
              <a:t>11</a:t>
            </a:r>
            <a:r>
              <a:rPr lang="zh-CN" altLang="en-US" sz="1200" spc="300" dirty="0">
                <a:solidFill>
                  <a:schemeClr val="bg1"/>
                </a:solidFill>
                <a:latin typeface="楷体" panose="02010609060101010101" pitchFamily="49" charset="-122"/>
                <a:ea typeface="楷体" panose="02010609060101010101" pitchFamily="49" charset="-122"/>
              </a:rPr>
              <a:t>日前</a:t>
            </a:r>
            <a:endParaRPr lang="zh-CN" altLang="en-US" sz="1200" spc="300" dirty="0">
              <a:solidFill>
                <a:schemeClr val="bg1"/>
              </a:solidFill>
              <a:latin typeface="楷体" panose="02010609060101010101" pitchFamily="49" charset="-122"/>
              <a:ea typeface="楷体" panose="02010609060101010101" pitchFamily="49" charset="-122"/>
            </a:endParaRPr>
          </a:p>
        </p:txBody>
      </p:sp>
      <p:grpSp>
        <p:nvGrpSpPr>
          <p:cNvPr id="4" name="组合 3"/>
          <p:cNvGrpSpPr/>
          <p:nvPr/>
        </p:nvGrpSpPr>
        <p:grpSpPr>
          <a:xfrm>
            <a:off x="1289050" y="2815590"/>
            <a:ext cx="1747520" cy="352425"/>
            <a:chOff x="1923" y="5403"/>
            <a:chExt cx="2752" cy="555"/>
          </a:xfrm>
        </p:grpSpPr>
        <p:sp>
          <p:nvSpPr>
            <p:cNvPr id="2" name="矩形: 圆角 99"/>
            <p:cNvSpPr/>
            <p:nvPr>
              <p:custDataLst>
                <p:tags r:id="rId9"/>
              </p:custDataLst>
            </p:nvPr>
          </p:nvSpPr>
          <p:spPr>
            <a:xfrm>
              <a:off x="1923" y="5403"/>
              <a:ext cx="2752" cy="555"/>
            </a:xfrm>
            <a:prstGeom prst="roundRect">
              <a:avLst>
                <a:gd name="adj" fmla="val 447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0"/>
              </p:custDataLst>
            </p:nvPr>
          </p:nvSpPr>
          <p:spPr>
            <a:xfrm>
              <a:off x="2226" y="5452"/>
              <a:ext cx="2160" cy="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r>
                <a:rPr sz="1200" spc="300" dirty="0">
                  <a:solidFill>
                    <a:schemeClr val="bg1"/>
                  </a:solidFill>
                  <a:latin typeface="楷体" panose="02010609060101010101" pitchFamily="49" charset="-122"/>
                  <a:ea typeface="楷体" panose="02010609060101010101" pitchFamily="49" charset="-122"/>
                </a:rPr>
                <a:t>6月15—22日</a:t>
              </a:r>
              <a:endParaRPr sz="1200" spc="300" dirty="0">
                <a:solidFill>
                  <a:schemeClr val="bg1"/>
                </a:solidFill>
                <a:latin typeface="楷体" panose="02010609060101010101" pitchFamily="49" charset="-122"/>
                <a:ea typeface="楷体" panose="02010609060101010101" pitchFamily="49" charset="-122"/>
              </a:endParaRPr>
            </a:p>
          </p:txBody>
        </p:sp>
      </p:grpSp>
      <p:grpSp>
        <p:nvGrpSpPr>
          <p:cNvPr id="5" name="组合 4"/>
          <p:cNvGrpSpPr/>
          <p:nvPr/>
        </p:nvGrpSpPr>
        <p:grpSpPr>
          <a:xfrm>
            <a:off x="1263015" y="4072890"/>
            <a:ext cx="1773555" cy="352425"/>
            <a:chOff x="2000" y="5864"/>
            <a:chExt cx="2793" cy="555"/>
          </a:xfrm>
        </p:grpSpPr>
        <p:sp>
          <p:nvSpPr>
            <p:cNvPr id="6" name="矩形: 圆角 99"/>
            <p:cNvSpPr/>
            <p:nvPr>
              <p:custDataLst>
                <p:tags r:id="rId11"/>
              </p:custDataLst>
            </p:nvPr>
          </p:nvSpPr>
          <p:spPr>
            <a:xfrm>
              <a:off x="2000" y="5864"/>
              <a:ext cx="2752" cy="555"/>
            </a:xfrm>
            <a:prstGeom prst="roundRect">
              <a:avLst>
                <a:gd name="adj" fmla="val 447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2"/>
              </p:custDataLst>
            </p:nvPr>
          </p:nvSpPr>
          <p:spPr>
            <a:xfrm>
              <a:off x="2267" y="5970"/>
              <a:ext cx="2526" cy="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r>
                <a:rPr sz="1200" spc="300" dirty="0">
                  <a:solidFill>
                    <a:schemeClr val="bg1"/>
                  </a:solidFill>
                  <a:latin typeface="楷体" panose="02010609060101010101" pitchFamily="49" charset="-122"/>
                  <a:ea typeface="楷体" panose="02010609060101010101" pitchFamily="49" charset="-122"/>
                </a:rPr>
                <a:t>6月18日—25日</a:t>
              </a:r>
              <a:endParaRPr sz="1200" spc="300" dirty="0">
                <a:solidFill>
                  <a:schemeClr val="bg1"/>
                </a:solidFill>
                <a:latin typeface="楷体" panose="02010609060101010101" pitchFamily="49" charset="-122"/>
                <a:ea typeface="楷体" panose="02010609060101010101" pitchFamily="49" charset="-122"/>
              </a:endParaRPr>
            </a:p>
          </p:txBody>
        </p:sp>
      </p:grpSp>
      <p:grpSp>
        <p:nvGrpSpPr>
          <p:cNvPr id="11" name="组合 10"/>
          <p:cNvGrpSpPr/>
          <p:nvPr/>
        </p:nvGrpSpPr>
        <p:grpSpPr>
          <a:xfrm>
            <a:off x="3010535" y="4072890"/>
            <a:ext cx="7925435" cy="1640205"/>
            <a:chOff x="4536" y="6237"/>
            <a:chExt cx="13009" cy="2583"/>
          </a:xfrm>
        </p:grpSpPr>
        <p:sp>
          <p:nvSpPr>
            <p:cNvPr id="8" name="文本框 7"/>
            <p:cNvSpPr txBox="1"/>
            <p:nvPr>
              <p:custDataLst>
                <p:tags r:id="rId13"/>
              </p:custDataLst>
            </p:nvPr>
          </p:nvSpPr>
          <p:spPr>
            <a:xfrm>
              <a:off x="4536" y="6237"/>
              <a:ext cx="6804" cy="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ctr"/>
              <a:r>
                <a:rPr lang="zh-CN" altLang="en-US" sz="1800" spc="300" dirty="0">
                  <a:solidFill>
                    <a:srgbClr val="0512BB"/>
                  </a:solidFill>
                  <a:latin typeface="楷体" panose="02010609060101010101" pitchFamily="49" charset="-122"/>
                  <a:ea typeface="楷体" panose="02010609060101010101" pitchFamily="49" charset="-122"/>
                  <a:cs typeface="外星宝宝" panose="02010600010101010101" pitchFamily="2" charset="-122"/>
                </a:rPr>
                <a:t>初审不通过的作品修改再次提交</a:t>
              </a:r>
              <a:endParaRPr lang="zh-CN" altLang="en-US" sz="1800" spc="300" dirty="0">
                <a:solidFill>
                  <a:srgbClr val="0512BB"/>
                </a:solidFill>
                <a:latin typeface="楷体" panose="02010609060101010101" pitchFamily="49" charset="-122"/>
                <a:ea typeface="楷体" panose="02010609060101010101" pitchFamily="49" charset="-122"/>
                <a:cs typeface="外星宝宝" panose="02010600010101010101" pitchFamily="2" charset="-122"/>
              </a:endParaRPr>
            </a:p>
          </p:txBody>
        </p:sp>
        <p:sp>
          <p:nvSpPr>
            <p:cNvPr id="9" name="文本框 8"/>
            <p:cNvSpPr txBox="1"/>
            <p:nvPr>
              <p:custDataLst>
                <p:tags r:id="rId14"/>
              </p:custDataLst>
            </p:nvPr>
          </p:nvSpPr>
          <p:spPr>
            <a:xfrm>
              <a:off x="4825" y="7289"/>
              <a:ext cx="12720" cy="1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l">
                <a:lnSpc>
                  <a:spcPct val="200000"/>
                </a:lnSpc>
              </a:pPr>
              <a:r>
                <a:rPr lang="zh-CN" altLang="en-US" sz="1200" spc="100" dirty="0">
                  <a:solidFill>
                    <a:schemeClr val="tx1"/>
                  </a:solidFill>
                  <a:latin typeface="楷体" panose="02010609060101010101" pitchFamily="49" charset="-122"/>
                  <a:ea typeface="楷体" panose="02010609060101010101" pitchFamily="49" charset="-122"/>
                </a:rPr>
                <a:t>大赛组委会工作人员对参赛作品进行初审。因信息有误、作品不规范、书写视频不规范等原因导致初审不通过的选手，于于6月18日—25日登录省赛官网进行修改。</a:t>
              </a:r>
              <a:endParaRPr lang="zh-CN" altLang="en-US" sz="1200" spc="10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200" u="sng" spc="100" dirty="0">
                  <a:solidFill>
                    <a:srgbClr val="C00000"/>
                  </a:solidFill>
                  <a:latin typeface="楷体" panose="02010609060101010101" pitchFamily="49" charset="-122"/>
                  <a:ea typeface="楷体" panose="02010609060101010101" pitchFamily="49" charset="-122"/>
                </a:rPr>
                <a:t>请选手及时关注作品审核通过情况。未通过审核又未在规定时间内按要求修改信息及视频的选手视为放弃参赛。</a:t>
              </a:r>
              <a:endParaRPr lang="zh-CN" altLang="en-US" sz="1200" u="sng" spc="100" dirty="0">
                <a:solidFill>
                  <a:srgbClr val="C00000"/>
                </a:solidFill>
                <a:latin typeface="楷体" panose="02010609060101010101" pitchFamily="49" charset="-122"/>
                <a:ea typeface="楷体" panose="02010609060101010101" pitchFamily="49" charset="-122"/>
              </a:endParaRPr>
            </a:p>
            <a:p>
              <a:pPr algn="l">
                <a:lnSpc>
                  <a:spcPct val="200000"/>
                </a:lnSpc>
              </a:pPr>
              <a:endParaRPr lang="zh-CN" altLang="en-US" sz="1200" u="sng" spc="100" dirty="0">
                <a:solidFill>
                  <a:srgbClr val="C00000"/>
                </a:solidFill>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flipV="1">
            <a:off x="92307" y="-718"/>
            <a:ext cx="11340000" cy="6300000"/>
          </a:xfrm>
          <a:prstGeom prst="rect">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1612900" cy="521970"/>
          </a:xfrm>
          <a:prstGeom prst="rect">
            <a:avLst/>
          </a:prstGeom>
        </p:spPr>
        <p:txBody>
          <a:bodyPr wrap="none">
            <a:spAutoFit/>
          </a:bodyPr>
          <a:lstStyle/>
          <a:p>
            <a:r>
              <a:rPr lang="zh-CN" altLang="en-US" sz="2800" b="1" dirty="0"/>
              <a:t>赛程安排</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1"/>
            </p:custDataLst>
          </p:nvPr>
        </p:nvSpPr>
        <p:spPr>
          <a:xfrm>
            <a:off x="1791970" y="2520315"/>
            <a:ext cx="8852535" cy="97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l">
              <a:lnSpc>
                <a:spcPct val="200000"/>
              </a:lnSpc>
            </a:pPr>
            <a:r>
              <a:rPr lang="zh-CN" altLang="en-US" sz="1600" spc="100" dirty="0">
                <a:solidFill>
                  <a:schemeClr val="tx1"/>
                </a:solidFill>
                <a:latin typeface="楷体" panose="02010609060101010101" pitchFamily="49" charset="-122"/>
                <a:ea typeface="楷体" panose="02010609060101010101" pitchFamily="49" charset="-122"/>
              </a:rPr>
              <a:t>7月2日-9日，大赛组委会组织专家对省复赛作品进行评审，评选出省级一、二、三等奖及优秀奖，具体名额视作品质量确定。</a:t>
            </a:r>
            <a:endParaRPr lang="zh-CN" altLang="en-US" sz="1600" spc="10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spc="10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spc="100" dirty="0">
                <a:solidFill>
                  <a:schemeClr val="tx1"/>
                </a:solidFill>
                <a:latin typeface="楷体" panose="02010609060101010101" pitchFamily="49" charset="-122"/>
                <a:ea typeface="楷体" panose="02010609060101010101" pitchFamily="49" charset="-122"/>
              </a:rPr>
              <a:t>9月，以正式文件公布省级奖获奖名单并制作获奖证书。</a:t>
            </a:r>
            <a:endParaRPr lang="zh-CN" altLang="en-US" sz="1600" spc="10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spc="10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spc="100" dirty="0">
                <a:solidFill>
                  <a:schemeClr val="tx1"/>
                </a:solidFill>
                <a:latin typeface="楷体" panose="02010609060101010101" pitchFamily="49" charset="-122"/>
                <a:ea typeface="楷体" panose="02010609060101010101" pitchFamily="49" charset="-122"/>
              </a:rPr>
              <a:t>9-12月，在大赛官网对大赛优秀作品进行展示。</a:t>
            </a:r>
            <a:endParaRPr lang="zh-CN" altLang="en-US" sz="1600" spc="1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30030" y="2380514"/>
            <a:ext cx="4862013" cy="922020"/>
          </a:xfrm>
          <a:prstGeom prst="rect">
            <a:avLst/>
          </a:prstGeom>
          <a:noFill/>
          <a:ln>
            <a:noFill/>
          </a:ln>
        </p:spPr>
        <p:txBody>
          <a:bodyPr wrap="square" rtlCol="0">
            <a:spAutoFit/>
          </a:bodyPr>
          <a:lstStyle/>
          <a:p>
            <a:pPr algn="ctr"/>
            <a:r>
              <a:rPr lang="zh-CN" altLang="en-US" sz="5400" spc="-150" dirty="0">
                <a:solidFill>
                  <a:schemeClr val="accent5">
                    <a:lumMod val="50000"/>
                  </a:schemeClr>
                </a:solidFill>
                <a:latin typeface="楷体" panose="02010609060101010101" pitchFamily="49" charset="-122"/>
                <a:ea typeface="楷体" panose="02010609060101010101" pitchFamily="49" charset="-122"/>
              </a:rPr>
              <a:t>注意事项</a:t>
            </a:r>
            <a:endParaRPr lang="zh-CN" altLang="en-US" sz="5400" spc="-150" dirty="0">
              <a:solidFill>
                <a:schemeClr val="accent5">
                  <a:lumMod val="50000"/>
                </a:schemeClr>
              </a:solidFill>
              <a:latin typeface="楷体" panose="02010609060101010101" pitchFamily="49" charset="-122"/>
              <a:ea typeface="楷体" panose="02010609060101010101" pitchFamily="49" charset="-122"/>
            </a:endParaRPr>
          </a:p>
        </p:txBody>
      </p:sp>
      <p:grpSp>
        <p:nvGrpSpPr>
          <p:cNvPr id="2" name="组合 1"/>
          <p:cNvGrpSpPr/>
          <p:nvPr/>
        </p:nvGrpSpPr>
        <p:grpSpPr>
          <a:xfrm>
            <a:off x="4195835" y="1747317"/>
            <a:ext cx="3130404" cy="548595"/>
            <a:chOff x="3989496" y="1432654"/>
            <a:chExt cx="3130404" cy="548595"/>
          </a:xfrm>
        </p:grpSpPr>
        <p:sp>
          <p:nvSpPr>
            <p:cNvPr id="15" name="矩形 14"/>
            <p:cNvSpPr/>
            <p:nvPr/>
          </p:nvSpPr>
          <p:spPr>
            <a:xfrm>
              <a:off x="4420616" y="1432654"/>
              <a:ext cx="2268165" cy="521970"/>
            </a:xfrm>
            <a:prstGeom prst="rect">
              <a:avLst/>
            </a:prstGeom>
            <a:noFill/>
            <a:ln>
              <a:noFill/>
            </a:ln>
          </p:spPr>
          <p:txBody>
            <a:bodyPr wrap="square" rtlCol="0">
              <a:spAutoFit/>
            </a:bodyPr>
            <a:lstStyle/>
            <a:p>
              <a:pPr algn="ctr"/>
              <a:r>
                <a:rPr lang="zh-CN" altLang="en-US" sz="2800" spc="600" dirty="0">
                  <a:solidFill>
                    <a:schemeClr val="tx2"/>
                  </a:solidFill>
                  <a:latin typeface="叁慕斜宋体 Light" panose="02020300000000000000" pitchFamily="18" charset="0"/>
                  <a:ea typeface="叁慕斜宋体 Light" panose="02020300000000000000" pitchFamily="18" charset="0"/>
                </a:rPr>
                <a:t>章节</a:t>
              </a:r>
              <a:r>
                <a:rPr lang="en-US" altLang="zh-CN" sz="2800" spc="600" dirty="0">
                  <a:solidFill>
                    <a:schemeClr val="tx2"/>
                  </a:solidFill>
                  <a:latin typeface="叁慕斜宋体 Light" panose="02020300000000000000" pitchFamily="18" charset="0"/>
                  <a:ea typeface="叁慕斜宋体 Light" panose="02020300000000000000" pitchFamily="18" charset="0"/>
                </a:rPr>
                <a:t> 03</a:t>
              </a:r>
              <a:endParaRPr lang="zh-CN" altLang="en-US" sz="2800" spc="600" dirty="0">
                <a:solidFill>
                  <a:schemeClr val="tx2"/>
                </a:solidFill>
                <a:latin typeface="叁慕斜宋体 Light" panose="02020300000000000000" pitchFamily="18" charset="0"/>
                <a:ea typeface="叁慕斜宋体 Light" panose="02020300000000000000" pitchFamily="18" charset="0"/>
              </a:endParaRPr>
            </a:p>
          </p:txBody>
        </p:sp>
        <p:cxnSp>
          <p:nvCxnSpPr>
            <p:cNvPr id="7" name="直接连接符 6"/>
            <p:cNvCxnSpPr/>
            <p:nvPr/>
          </p:nvCxnSpPr>
          <p:spPr>
            <a:xfrm>
              <a:off x="3989496" y="1981249"/>
              <a:ext cx="313040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180572" y="90087"/>
            <a:ext cx="11340000" cy="6300000"/>
          </a:xfrm>
          <a:prstGeom prst="rect">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1612900" cy="521970"/>
          </a:xfrm>
          <a:prstGeom prst="rect">
            <a:avLst/>
          </a:prstGeom>
        </p:spPr>
        <p:txBody>
          <a:bodyPr wrap="none">
            <a:spAutoFit/>
          </a:bodyPr>
          <a:lstStyle/>
          <a:p>
            <a:r>
              <a:rPr lang="zh-CN" altLang="en-US" sz="2800" b="1" dirty="0"/>
              <a:t>注意事项</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2" name="Rectangle 42"/>
          <p:cNvSpPr/>
          <p:nvPr/>
        </p:nvSpPr>
        <p:spPr>
          <a:xfrm>
            <a:off x="1085850" y="1439545"/>
            <a:ext cx="10047605" cy="4547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200000"/>
              </a:lnSpc>
              <a:buClrTx/>
              <a:buSzTx/>
              <a:buFontTx/>
            </a:pPr>
            <a:r>
              <a:rPr lang="en-US" altLang="zh-CN" sz="1600" b="1" spc="100" dirty="0">
                <a:solidFill>
                  <a:schemeClr val="tx1"/>
                </a:solidFill>
                <a:effectLst/>
                <a:latin typeface="楷体" panose="02010609060101010101" pitchFamily="49" charset="-122"/>
                <a:ea typeface="楷体" panose="02010609060101010101" pitchFamily="49" charset="-122"/>
              </a:rPr>
              <a:t>1</a:t>
            </a:r>
            <a:r>
              <a:rPr lang="zh-CN" altLang="en-US" sz="1600" b="1" spc="100" dirty="0">
                <a:solidFill>
                  <a:schemeClr val="tx1"/>
                </a:solidFill>
                <a:effectLst/>
                <a:latin typeface="楷体" panose="02010609060101010101" pitchFamily="49" charset="-122"/>
                <a:ea typeface="楷体" panose="02010609060101010101" pitchFamily="49" charset="-122"/>
              </a:rPr>
              <a:t>、按大赛官网提示，正确、规范填写参赛者姓名、作品名称、所在单位/学校等信息。填报作品名称时，不得使用繁体字、异体字。</a:t>
            </a:r>
            <a:r>
              <a:rPr lang="zh-CN" altLang="en-US" sz="1600" b="1" u="sng" spc="100" dirty="0">
                <a:solidFill>
                  <a:srgbClr val="C00000"/>
                </a:solidFill>
                <a:effectLst/>
                <a:latin typeface="楷体" panose="02010609060101010101" pitchFamily="49" charset="-122"/>
                <a:ea typeface="楷体" panose="02010609060101010101" pitchFamily="49" charset="-122"/>
              </a:rPr>
              <a:t>作品进入评审阶段后，相关信息不得更改。</a:t>
            </a:r>
            <a:endParaRPr lang="zh-CN" altLang="en-US" sz="1600" b="1" u="sng" spc="100" dirty="0">
              <a:solidFill>
                <a:srgbClr val="C00000"/>
              </a:solidFill>
              <a:effectLst/>
              <a:latin typeface="楷体" panose="02010609060101010101" pitchFamily="49" charset="-122"/>
              <a:ea typeface="楷体" panose="02010609060101010101" pitchFamily="49" charset="-122"/>
            </a:endParaRPr>
          </a:p>
          <a:p>
            <a:pPr algn="l">
              <a:lnSpc>
                <a:spcPct val="200000"/>
              </a:lnSpc>
              <a:buClrTx/>
              <a:buSzTx/>
              <a:buFontTx/>
            </a:pPr>
            <a:endParaRPr lang="zh-CN" altLang="en-US" sz="1600" b="1" u="sng" spc="100" dirty="0">
              <a:solidFill>
                <a:srgbClr val="C00000"/>
              </a:solidFill>
              <a:effectLst/>
              <a:latin typeface="楷体" panose="02010609060101010101" pitchFamily="49" charset="-122"/>
              <a:ea typeface="楷体" panose="02010609060101010101" pitchFamily="49" charset="-122"/>
            </a:endParaRPr>
          </a:p>
          <a:p>
            <a:pPr algn="l">
              <a:lnSpc>
                <a:spcPct val="200000"/>
              </a:lnSpc>
              <a:buClrTx/>
              <a:buSzTx/>
              <a:buFontTx/>
            </a:pPr>
            <a:r>
              <a:rPr lang="en-US" altLang="zh-CN" sz="1600" b="1" spc="100" dirty="0">
                <a:solidFill>
                  <a:schemeClr val="tx1"/>
                </a:solidFill>
                <a:effectLst/>
                <a:latin typeface="楷体" panose="02010609060101010101" pitchFamily="49" charset="-122"/>
                <a:ea typeface="楷体" panose="02010609060101010101" pitchFamily="49" charset="-122"/>
              </a:rPr>
              <a:t>2</a:t>
            </a:r>
            <a:r>
              <a:rPr lang="zh-CN" altLang="en-US" sz="1600" b="1" spc="100" dirty="0">
                <a:solidFill>
                  <a:schemeClr val="tx1"/>
                </a:solidFill>
                <a:effectLst/>
                <a:latin typeface="楷体" panose="02010609060101010101" pitchFamily="49" charset="-122"/>
                <a:ea typeface="楷体" panose="02010609060101010101" pitchFamily="49" charset="-122"/>
              </a:rPr>
              <a:t>、参赛选手信息汇总表和大赛官网注册的相关信息均需准确、规范且一致，</a:t>
            </a:r>
            <a:r>
              <a:rPr lang="zh-CN" altLang="en-US" sz="1600" b="1" u="sng" spc="100" dirty="0">
                <a:solidFill>
                  <a:srgbClr val="C00000"/>
                </a:solidFill>
                <a:effectLst/>
                <a:latin typeface="楷体" panose="02010609060101010101" pitchFamily="49" charset="-122"/>
                <a:ea typeface="楷体" panose="02010609060101010101" pitchFamily="49" charset="-122"/>
              </a:rPr>
              <a:t>作品名称、所在学校等信息须用全称</a:t>
            </a:r>
            <a:r>
              <a:rPr lang="zh-CN" altLang="en-US" sz="1600" b="1" spc="100" dirty="0">
                <a:solidFill>
                  <a:schemeClr val="tx1"/>
                </a:solidFill>
                <a:effectLst/>
                <a:latin typeface="楷体" panose="02010609060101010101" pitchFamily="49" charset="-122"/>
                <a:ea typeface="楷体" panose="02010609060101010101" pitchFamily="49" charset="-122"/>
              </a:rPr>
              <a:t>，不得出现错别字、错误名称、不规范表述等。</a:t>
            </a:r>
            <a:endParaRPr lang="zh-CN" altLang="en-US" sz="1600" b="1" spc="100" dirty="0">
              <a:solidFill>
                <a:schemeClr val="tx1"/>
              </a:solidFill>
              <a:effectLst/>
              <a:latin typeface="楷体" panose="02010609060101010101" pitchFamily="49" charset="-122"/>
              <a:ea typeface="楷体" panose="02010609060101010101" pitchFamily="49" charset="-122"/>
            </a:endParaRPr>
          </a:p>
          <a:p>
            <a:pPr algn="l">
              <a:lnSpc>
                <a:spcPct val="200000"/>
              </a:lnSpc>
              <a:buClrTx/>
              <a:buSzTx/>
              <a:buFontTx/>
            </a:pPr>
            <a:endParaRPr lang="zh-CN" altLang="en-US" sz="1600" b="1" spc="100" dirty="0">
              <a:solidFill>
                <a:schemeClr val="tx1"/>
              </a:solidFill>
              <a:effectLst/>
              <a:latin typeface="楷体" panose="02010609060101010101" pitchFamily="49" charset="-122"/>
              <a:ea typeface="楷体" panose="02010609060101010101" pitchFamily="49" charset="-122"/>
            </a:endParaRPr>
          </a:p>
          <a:p>
            <a:pPr algn="l">
              <a:lnSpc>
                <a:spcPct val="200000"/>
              </a:lnSpc>
              <a:buClrTx/>
              <a:buSzTx/>
              <a:buFontTx/>
            </a:pPr>
            <a:r>
              <a:rPr lang="en-US" altLang="zh-CN" sz="1600" b="1" spc="100" dirty="0">
                <a:solidFill>
                  <a:schemeClr val="tx1"/>
                </a:solidFill>
                <a:effectLst/>
                <a:latin typeface="楷体" panose="02010609060101010101" pitchFamily="49" charset="-122"/>
                <a:ea typeface="楷体" panose="02010609060101010101" pitchFamily="49" charset="-122"/>
              </a:rPr>
              <a:t>3</a:t>
            </a:r>
            <a:r>
              <a:rPr lang="zh-CN" altLang="en-US" sz="1600" b="1" spc="100" dirty="0">
                <a:solidFill>
                  <a:schemeClr val="tx1"/>
                </a:solidFill>
                <a:effectLst/>
                <a:latin typeface="楷体" panose="02010609060101010101" pitchFamily="49" charset="-122"/>
                <a:ea typeface="楷体" panose="02010609060101010101" pitchFamily="49" charset="-122"/>
              </a:rPr>
              <a:t>、参赛选手信息汇总表中</a:t>
            </a:r>
            <a:r>
              <a:rPr lang="zh-CN" altLang="en-US" sz="1600" b="1" u="sng" spc="100" dirty="0">
                <a:solidFill>
                  <a:srgbClr val="C00000"/>
                </a:solidFill>
                <a:effectLst/>
                <a:latin typeface="楷体" panose="02010609060101010101" pitchFamily="49" charset="-122"/>
                <a:ea typeface="楷体" panose="02010609060101010101" pitchFamily="49" charset="-122"/>
              </a:rPr>
              <a:t>“参赛者手机号”与大赛官网注册手机号要一致，每个手机号对应一个赛项的一个参赛作品</a:t>
            </a:r>
            <a:r>
              <a:rPr lang="zh-CN" altLang="en-US" sz="1600" b="1" spc="100" dirty="0">
                <a:solidFill>
                  <a:schemeClr val="tx1"/>
                </a:solidFill>
                <a:effectLst/>
                <a:latin typeface="楷体" panose="02010609060101010101" pitchFamily="49" charset="-122"/>
                <a:ea typeface="楷体" panose="02010609060101010101" pitchFamily="49" charset="-122"/>
              </a:rPr>
              <a:t>。</a:t>
            </a:r>
            <a:endParaRPr lang="zh-CN" altLang="en-US" sz="1600" b="1" spc="100" dirty="0">
              <a:solidFill>
                <a:schemeClr val="tx1"/>
              </a:solidFill>
              <a:effectLst/>
              <a:latin typeface="楷体" panose="02010609060101010101" pitchFamily="49" charset="-122"/>
              <a:ea typeface="楷体" panose="02010609060101010101" pitchFamily="49" charset="-122"/>
            </a:endParaRPr>
          </a:p>
          <a:p>
            <a:pPr algn="l">
              <a:lnSpc>
                <a:spcPct val="200000"/>
              </a:lnSpc>
              <a:buClrTx/>
              <a:buSzTx/>
              <a:buFontTx/>
            </a:pPr>
            <a:endParaRPr lang="zh-CN" altLang="en-US" sz="1600" b="1" u="sng" spc="100" dirty="0">
              <a:solidFill>
                <a:srgbClr val="C00000"/>
              </a:solidFill>
              <a:effectLst/>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180572" y="90087"/>
            <a:ext cx="11340000" cy="6300000"/>
          </a:xfrm>
          <a:prstGeom prst="rect">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1612900" cy="521970"/>
          </a:xfrm>
          <a:prstGeom prst="rect">
            <a:avLst/>
          </a:prstGeom>
        </p:spPr>
        <p:txBody>
          <a:bodyPr wrap="none">
            <a:spAutoFit/>
          </a:bodyPr>
          <a:lstStyle/>
          <a:p>
            <a:r>
              <a:rPr lang="zh-CN" altLang="en-US" sz="2800" b="1" dirty="0"/>
              <a:t>注意事项</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2" name="Rectangle 42"/>
          <p:cNvSpPr/>
          <p:nvPr/>
        </p:nvSpPr>
        <p:spPr>
          <a:xfrm>
            <a:off x="1080770" y="1619885"/>
            <a:ext cx="10047605" cy="362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200000"/>
              </a:lnSpc>
              <a:buClrTx/>
              <a:buSzTx/>
              <a:buFontTx/>
            </a:pPr>
            <a:r>
              <a:rPr lang="en-US" altLang="zh-CN" sz="1600" b="1" spc="100" dirty="0">
                <a:solidFill>
                  <a:schemeClr val="tx1"/>
                </a:solidFill>
                <a:effectLst/>
                <a:latin typeface="楷体" panose="02010609060101010101" pitchFamily="49" charset="-122"/>
                <a:ea typeface="楷体" panose="02010609060101010101" pitchFamily="49" charset="-122"/>
                <a:sym typeface="+mn-ea"/>
              </a:rPr>
              <a:t>4</a:t>
            </a:r>
            <a:r>
              <a:rPr lang="zh-CN" altLang="en-US" sz="1600" b="1" spc="100" dirty="0">
                <a:solidFill>
                  <a:schemeClr val="tx1"/>
                </a:solidFill>
                <a:effectLst/>
                <a:latin typeface="楷体" panose="02010609060101010101" pitchFamily="49" charset="-122"/>
                <a:ea typeface="楷体" panose="02010609060101010101" pitchFamily="49" charset="-122"/>
                <a:sym typeface="+mn-ea"/>
              </a:rPr>
              <a:t>、参赛选手在大赛平台上填报参赛信息后，对生成的信息表进行认真审核、确认，信息确认后将不能再修改。</a:t>
            </a:r>
            <a:r>
              <a:rPr lang="zh-CN" altLang="en-US" sz="1600" b="1" u="sng" spc="100" dirty="0">
                <a:solidFill>
                  <a:srgbClr val="C00000"/>
                </a:solidFill>
                <a:effectLst/>
                <a:latin typeface="楷体" panose="02010609060101010101" pitchFamily="49" charset="-122"/>
                <a:ea typeface="楷体" panose="02010609060101010101" pitchFamily="49" charset="-122"/>
                <a:sym typeface="+mn-ea"/>
              </a:rPr>
              <a:t>获奖名单及获奖证书信息将以大赛官网后台提取的信息为准</a:t>
            </a:r>
            <a:r>
              <a:rPr lang="zh-CN" altLang="en-US" sz="1600" b="1" spc="100" dirty="0">
                <a:solidFill>
                  <a:schemeClr val="tx1"/>
                </a:solidFill>
                <a:effectLst/>
                <a:latin typeface="楷体" panose="02010609060101010101" pitchFamily="49" charset="-122"/>
                <a:ea typeface="楷体" panose="02010609060101010101" pitchFamily="49" charset="-122"/>
                <a:sym typeface="+mn-ea"/>
              </a:rPr>
              <a:t>。选手自行承担因大赛平台上信息填写错误导致不能参赛或获奖证书信息错误的后果。</a:t>
            </a:r>
            <a:endParaRPr lang="zh-CN" altLang="en-US" sz="1600" b="1" u="sng" spc="100" dirty="0">
              <a:solidFill>
                <a:srgbClr val="C00000"/>
              </a:solidFill>
              <a:effectLst/>
              <a:latin typeface="楷体" panose="02010609060101010101" pitchFamily="49" charset="-122"/>
              <a:ea typeface="楷体" panose="02010609060101010101" pitchFamily="49" charset="-122"/>
            </a:endParaRPr>
          </a:p>
          <a:p>
            <a:pPr algn="l">
              <a:lnSpc>
                <a:spcPct val="200000"/>
              </a:lnSpc>
              <a:buClrTx/>
              <a:buSzTx/>
              <a:buFontTx/>
            </a:pPr>
            <a:endParaRPr lang="en-US" altLang="zh-CN" sz="1600" b="1" spc="100" dirty="0">
              <a:solidFill>
                <a:schemeClr val="tx1"/>
              </a:solidFill>
              <a:effectLst/>
              <a:latin typeface="楷体" panose="02010609060101010101" pitchFamily="49" charset="-122"/>
              <a:ea typeface="楷体" panose="02010609060101010101" pitchFamily="49" charset="-122"/>
            </a:endParaRPr>
          </a:p>
          <a:p>
            <a:pPr algn="l">
              <a:lnSpc>
                <a:spcPct val="200000"/>
              </a:lnSpc>
              <a:buClrTx/>
              <a:buSzTx/>
              <a:buFontTx/>
            </a:pPr>
            <a:r>
              <a:rPr lang="en-US" altLang="zh-CN" sz="1600" b="1" spc="100" dirty="0">
                <a:solidFill>
                  <a:schemeClr val="tx1"/>
                </a:solidFill>
                <a:effectLst/>
                <a:latin typeface="楷体" panose="02010609060101010101" pitchFamily="49" charset="-122"/>
                <a:ea typeface="楷体" panose="02010609060101010101" pitchFamily="49" charset="-122"/>
              </a:rPr>
              <a:t>5</a:t>
            </a:r>
            <a:r>
              <a:rPr lang="zh-CN" altLang="en-US" sz="1600" b="1" spc="100" dirty="0">
                <a:solidFill>
                  <a:schemeClr val="tx1"/>
                </a:solidFill>
                <a:effectLst/>
                <a:latin typeface="楷体" panose="02010609060101010101" pitchFamily="49" charset="-122"/>
                <a:ea typeface="楷体" panose="02010609060101010101" pitchFamily="49" charset="-122"/>
              </a:rPr>
              <a:t>、</a:t>
            </a:r>
            <a:r>
              <a:rPr lang="zh-CN" altLang="en-US" sz="1600" b="1" u="sng" spc="100" dirty="0">
                <a:solidFill>
                  <a:srgbClr val="C00000"/>
                </a:solidFill>
                <a:effectLst/>
                <a:latin typeface="楷体" panose="02010609060101010101" pitchFamily="49" charset="-122"/>
                <a:ea typeface="楷体" panose="02010609060101010101" pitchFamily="49" charset="-122"/>
              </a:rPr>
              <a:t>每人限报1件作品</a:t>
            </a:r>
            <a:r>
              <a:rPr lang="zh-CN" altLang="en-US" sz="1600" b="1" spc="100" dirty="0">
                <a:solidFill>
                  <a:schemeClr val="tx1"/>
                </a:solidFill>
                <a:effectLst/>
                <a:latin typeface="楷体" panose="02010609060101010101" pitchFamily="49" charset="-122"/>
                <a:ea typeface="楷体" panose="02010609060101010101" pitchFamily="49" charset="-122"/>
              </a:rPr>
              <a:t>，限报1名指导教师。同一作品的参赛者不得同时署名该作品的指导教师。</a:t>
            </a:r>
            <a:endParaRPr lang="zh-CN" altLang="en-US" sz="1600" b="1" spc="100" dirty="0">
              <a:solidFill>
                <a:schemeClr val="tx1"/>
              </a:solidFill>
              <a:effectLst/>
              <a:latin typeface="楷体" panose="02010609060101010101" pitchFamily="49" charset="-122"/>
              <a:ea typeface="楷体" panose="02010609060101010101" pitchFamily="49" charset="-122"/>
            </a:endParaRPr>
          </a:p>
          <a:p>
            <a:pPr algn="l">
              <a:lnSpc>
                <a:spcPct val="200000"/>
              </a:lnSpc>
              <a:buClrTx/>
              <a:buSzTx/>
              <a:buFontTx/>
            </a:pPr>
            <a:endParaRPr lang="zh-CN" altLang="en-US" sz="1600" b="1" spc="100" dirty="0">
              <a:solidFill>
                <a:schemeClr val="tx1"/>
              </a:solidFill>
              <a:effectLst/>
              <a:latin typeface="楷体" panose="02010609060101010101" pitchFamily="49" charset="-122"/>
              <a:ea typeface="楷体" panose="02010609060101010101" pitchFamily="49" charset="-122"/>
            </a:endParaRPr>
          </a:p>
          <a:p>
            <a:pPr algn="l">
              <a:lnSpc>
                <a:spcPct val="200000"/>
              </a:lnSpc>
              <a:buClrTx/>
              <a:buSzTx/>
              <a:buFontTx/>
            </a:pPr>
            <a:r>
              <a:rPr lang="en-US" altLang="zh-CN" sz="1600" b="1" spc="100" dirty="0">
                <a:solidFill>
                  <a:schemeClr val="tx1"/>
                </a:solidFill>
                <a:effectLst/>
                <a:latin typeface="楷体" panose="02010609060101010101" pitchFamily="49" charset="-122"/>
                <a:ea typeface="楷体" panose="02010609060101010101" pitchFamily="49" charset="-122"/>
              </a:rPr>
              <a:t>6</a:t>
            </a:r>
            <a:r>
              <a:rPr lang="zh-CN" altLang="en-US" sz="1600" b="1" spc="100" dirty="0">
                <a:solidFill>
                  <a:schemeClr val="tx1"/>
                </a:solidFill>
                <a:effectLst/>
                <a:latin typeface="楷体" panose="02010609060101010101" pitchFamily="49" charset="-122"/>
                <a:ea typeface="楷体" panose="02010609060101010101" pitchFamily="49" charset="-122"/>
              </a:rPr>
              <a:t>、社会人员组参赛作品数量没有名额限制，州市语委成员单位参赛选手信息由州市教育体育局统一报送，省语委成员单位参赛选手及其他社会人员参赛选手信息由选手所在单位或选手个人直接发送至书写大赛联系人邮箱，同时提交</a:t>
            </a:r>
            <a:r>
              <a:rPr lang="zh-CN" altLang="en-US" sz="1600" b="1" u="sng" spc="100" dirty="0">
                <a:solidFill>
                  <a:srgbClr val="C00000"/>
                </a:solidFill>
                <a:effectLst/>
                <a:latin typeface="楷体" panose="02010609060101010101" pitchFamily="49" charset="-122"/>
                <a:ea typeface="楷体" panose="02010609060101010101" pitchFamily="49" charset="-122"/>
              </a:rPr>
              <a:t>《社会人员组个人承诺书》</a:t>
            </a:r>
            <a:r>
              <a:rPr lang="zh-CN" altLang="en-US" sz="1600" b="1" spc="100" dirty="0">
                <a:solidFill>
                  <a:schemeClr val="tx1"/>
                </a:solidFill>
                <a:effectLst/>
                <a:latin typeface="楷体" panose="02010609060101010101" pitchFamily="49" charset="-122"/>
                <a:ea typeface="楷体" panose="02010609060101010101" pitchFamily="49" charset="-122"/>
              </a:rPr>
              <a:t>。</a:t>
            </a:r>
            <a:endParaRPr lang="zh-CN" altLang="en-US" sz="1600" b="1" spc="100" dirty="0">
              <a:solidFill>
                <a:schemeClr val="tx1"/>
              </a:solidFill>
              <a:effectLst/>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3989705" y="3738880"/>
            <a:ext cx="3591560" cy="3898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19" name="矩形 18"/>
          <p:cNvSpPr/>
          <p:nvPr/>
        </p:nvSpPr>
        <p:spPr>
          <a:xfrm flipV="1">
            <a:off x="181037" y="180087"/>
            <a:ext cx="11160000" cy="61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10" name="文本框 9"/>
          <p:cNvSpPr txBox="1"/>
          <p:nvPr/>
        </p:nvSpPr>
        <p:spPr>
          <a:xfrm>
            <a:off x="4140835" y="3780155"/>
            <a:ext cx="3246755" cy="306705"/>
          </a:xfrm>
          <a:prstGeom prst="rect">
            <a:avLst/>
          </a:prstGeom>
          <a:noFill/>
          <a:ln>
            <a:noFill/>
          </a:ln>
        </p:spPr>
        <p:txBody>
          <a:bodyPr wrap="square" rtlCol="0">
            <a:spAutoFit/>
          </a:bodyPr>
          <a:lstStyle/>
          <a:p>
            <a:pPr algn="ctr"/>
            <a:r>
              <a:rPr lang="zh-CN" altLang="en-US" sz="1400" dirty="0">
                <a:solidFill>
                  <a:schemeClr val="bg1"/>
                </a:solidFill>
                <a:latin typeface="楷体" panose="02010609060101010101" pitchFamily="49" charset="-122"/>
                <a:ea typeface="楷体" panose="02010609060101010101" pitchFamily="49" charset="-122"/>
              </a:rPr>
              <a:t>书写大赛联系电话：</a:t>
            </a:r>
            <a:r>
              <a:rPr lang="en-US" altLang="zh-CN" sz="1400" dirty="0">
                <a:solidFill>
                  <a:schemeClr val="bg1"/>
                </a:solidFill>
                <a:latin typeface="楷体" panose="02010609060101010101" pitchFamily="49" charset="-122"/>
                <a:ea typeface="楷体" panose="02010609060101010101" pitchFamily="49" charset="-122"/>
              </a:rPr>
              <a:t>0871-65364022</a:t>
            </a:r>
            <a:r>
              <a:rPr lang="zh-CN" altLang="en-US" sz="1400" dirty="0">
                <a:solidFill>
                  <a:schemeClr val="bg1"/>
                </a:solidFill>
                <a:latin typeface="楷体" panose="02010609060101010101" pitchFamily="49" charset="-122"/>
                <a:ea typeface="楷体" panose="02010609060101010101" pitchFamily="49" charset="-122"/>
              </a:rPr>
              <a:t> </a:t>
            </a:r>
            <a:endParaRPr lang="zh-CN" altLang="en-US" sz="1400" dirty="0">
              <a:solidFill>
                <a:schemeClr val="bg1"/>
              </a:solidFill>
              <a:latin typeface="楷体" panose="02010609060101010101" pitchFamily="49" charset="-122"/>
              <a:ea typeface="楷体" panose="02010609060101010101" pitchFamily="49" charset="-122"/>
            </a:endParaRPr>
          </a:p>
        </p:txBody>
      </p:sp>
      <p:sp>
        <p:nvSpPr>
          <p:cNvPr id="12" name="矩形 11"/>
          <p:cNvSpPr/>
          <p:nvPr/>
        </p:nvSpPr>
        <p:spPr>
          <a:xfrm>
            <a:off x="1845878" y="1979926"/>
            <a:ext cx="7830319" cy="922020"/>
          </a:xfrm>
          <a:prstGeom prst="rect">
            <a:avLst/>
          </a:prstGeom>
          <a:noFill/>
          <a:ln>
            <a:noFill/>
          </a:ln>
        </p:spPr>
        <p:txBody>
          <a:bodyPr wrap="square" rtlCol="0">
            <a:spAutoFit/>
          </a:bodyPr>
          <a:lstStyle/>
          <a:p>
            <a:pPr algn="ctr"/>
            <a:r>
              <a:rPr lang="zh-CN" altLang="en-US" sz="5400" dirty="0">
                <a:solidFill>
                  <a:schemeClr val="tx2">
                    <a:lumMod val="90000"/>
                  </a:schemeClr>
                </a:solidFill>
                <a:latin typeface="楷体" panose="02010609060101010101" pitchFamily="49" charset="-122"/>
                <a:ea typeface="楷体" panose="02010609060101010101" pitchFamily="49" charset="-122"/>
              </a:rPr>
              <a:t>讲解完毕 谢谢观看</a:t>
            </a:r>
            <a:endParaRPr lang="zh-CN" altLang="en-US" sz="5400" dirty="0">
              <a:solidFill>
                <a:schemeClr val="tx2">
                  <a:lumMod val="9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6185299" y="1440104"/>
            <a:ext cx="2501900" cy="492125"/>
          </a:xfrm>
          <a:prstGeom prst="rect">
            <a:avLst/>
          </a:prstGeom>
          <a:noFill/>
        </p:spPr>
        <p:txBody>
          <a:bodyPr vert="horz" wrap="none" lIns="0" tIns="0" rIns="0" bIns="0" rtlCol="0">
            <a:spAutoFit/>
          </a:bodyPr>
          <a:lstStyle>
            <a:defPPr>
              <a:defRPr lang="zh-CN"/>
            </a:defPPr>
            <a:lvl1pPr algn="ctr">
              <a:defRPr sz="4800" b="1" spc="1000">
                <a:latin typeface="方正告白情书_YS" panose="02010600010101010101" pitchFamily="2" charset="-128"/>
                <a:ea typeface="方正告白情书_YS" panose="02010600010101010101" pitchFamily="2" charset="-128"/>
                <a:cs typeface="【惠子】汉仪全唐诗" panose="02000000000000000000" pitchFamily="2" charset="2"/>
              </a:defRPr>
            </a:lvl1pPr>
          </a:lstStyle>
          <a:p>
            <a:pPr algn="ctr"/>
            <a:r>
              <a:rPr lang="en-US" altLang="zh-CN" sz="3200" b="0" spc="300" dirty="0">
                <a:latin typeface="楷体" panose="02010609060101010101" pitchFamily="49" charset="-122"/>
                <a:ea typeface="楷体" panose="02010609060101010101" pitchFamily="49" charset="-122"/>
              </a:rPr>
              <a:t>01.</a:t>
            </a:r>
            <a:r>
              <a:rPr lang="zh-CN" altLang="en-US" sz="3200" b="0" spc="300" dirty="0">
                <a:latin typeface="楷体" panose="02010609060101010101" pitchFamily="49" charset="-122"/>
                <a:ea typeface="楷体" panose="02010609060101010101" pitchFamily="49" charset="-122"/>
              </a:rPr>
              <a:t>参赛要求</a:t>
            </a:r>
            <a:endParaRPr lang="zh-CN" altLang="en-US" sz="3200" b="0" spc="300" dirty="0">
              <a:latin typeface="楷体" panose="02010609060101010101" pitchFamily="49" charset="-122"/>
              <a:ea typeface="楷体" panose="02010609060101010101" pitchFamily="49" charset="-122"/>
            </a:endParaRPr>
          </a:p>
        </p:txBody>
      </p:sp>
      <p:cxnSp>
        <p:nvCxnSpPr>
          <p:cNvPr id="5" name="直接连接符 4"/>
          <p:cNvCxnSpPr/>
          <p:nvPr>
            <p:custDataLst>
              <p:tags r:id="rId2"/>
            </p:custDataLst>
          </p:nvPr>
        </p:nvCxnSpPr>
        <p:spPr>
          <a:xfrm>
            <a:off x="5871046" y="1980038"/>
            <a:ext cx="313040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a:off x="5871046" y="3031158"/>
            <a:ext cx="313040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4"/>
            </p:custDataLst>
          </p:nvPr>
        </p:nvSpPr>
        <p:spPr>
          <a:xfrm>
            <a:off x="6185299" y="2426014"/>
            <a:ext cx="2501900" cy="492125"/>
          </a:xfrm>
          <a:prstGeom prst="rect">
            <a:avLst/>
          </a:prstGeom>
          <a:noFill/>
        </p:spPr>
        <p:txBody>
          <a:bodyPr vert="horz" wrap="none" lIns="0" tIns="0" rIns="0" bIns="0" rtlCol="0">
            <a:spAutoFit/>
          </a:bodyPr>
          <a:lstStyle>
            <a:defPPr>
              <a:defRPr lang="zh-CN"/>
            </a:defPPr>
            <a:lvl1pPr algn="ctr">
              <a:defRPr sz="4800" b="1" spc="1000">
                <a:latin typeface="方正告白情书_YS" panose="02010600010101010101" pitchFamily="2" charset="-128"/>
                <a:ea typeface="方正告白情书_YS" panose="02010600010101010101" pitchFamily="2" charset="-128"/>
                <a:cs typeface="【惠子】汉仪全唐诗" panose="02000000000000000000" pitchFamily="2" charset="2"/>
              </a:defRPr>
            </a:lvl1pPr>
          </a:lstStyle>
          <a:p>
            <a:pPr algn="ctr"/>
            <a:r>
              <a:rPr lang="en-US" altLang="zh-CN" sz="3200" b="0" spc="300" dirty="0">
                <a:latin typeface="楷体" panose="02010609060101010101" pitchFamily="49" charset="-122"/>
                <a:ea typeface="楷体" panose="02010609060101010101" pitchFamily="49" charset="-122"/>
              </a:rPr>
              <a:t>02.</a:t>
            </a:r>
            <a:r>
              <a:rPr lang="zh-CN" altLang="en-US" sz="3200" b="0" spc="300" dirty="0">
                <a:latin typeface="楷体" panose="02010609060101010101" pitchFamily="49" charset="-122"/>
                <a:ea typeface="楷体" panose="02010609060101010101" pitchFamily="49" charset="-122"/>
              </a:rPr>
              <a:t>赛程安排</a:t>
            </a:r>
            <a:endParaRPr lang="zh-CN" altLang="en-US" sz="3200" b="0" spc="300" dirty="0">
              <a:latin typeface="楷体" panose="02010609060101010101" pitchFamily="49" charset="-122"/>
              <a:ea typeface="楷体" panose="02010609060101010101" pitchFamily="49" charset="-122"/>
            </a:endParaRPr>
          </a:p>
        </p:txBody>
      </p:sp>
      <p:cxnSp>
        <p:nvCxnSpPr>
          <p:cNvPr id="29" name="直接连接符 28"/>
          <p:cNvCxnSpPr/>
          <p:nvPr>
            <p:custDataLst>
              <p:tags r:id="rId5"/>
            </p:custDataLst>
          </p:nvPr>
        </p:nvCxnSpPr>
        <p:spPr>
          <a:xfrm>
            <a:off x="5871046" y="4082278"/>
            <a:ext cx="313040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135418" y="2429669"/>
            <a:ext cx="2681349" cy="1015663"/>
          </a:xfrm>
          <a:prstGeom prst="rect">
            <a:avLst/>
          </a:prstGeom>
          <a:noFill/>
          <a:ln>
            <a:noFill/>
          </a:ln>
        </p:spPr>
        <p:txBody>
          <a:bodyPr vert="horz" wrap="square" rtlCol="0">
            <a:spAutoFit/>
          </a:bodyPr>
          <a:lstStyle/>
          <a:p>
            <a:pPr algn="ctr"/>
            <a:r>
              <a:rPr lang="zh-CN" altLang="en-US" sz="6000" i="1" spc="300" dirty="0">
                <a:solidFill>
                  <a:schemeClr val="tx2"/>
                </a:solidFill>
                <a:latin typeface="楷体" panose="02010609060101010101" pitchFamily="49" charset="-122"/>
                <a:ea typeface="楷体" panose="02010609060101010101" pitchFamily="49" charset="-122"/>
              </a:rPr>
              <a:t>目录</a:t>
            </a:r>
            <a:endParaRPr lang="zh-CN" altLang="en-US" sz="6000" i="1" spc="300" dirty="0">
              <a:solidFill>
                <a:schemeClr val="tx2"/>
              </a:solidFill>
              <a:latin typeface="楷体" panose="02010609060101010101" pitchFamily="49" charset="-122"/>
              <a:ea typeface="楷体" panose="02010609060101010101" pitchFamily="49" charset="-122"/>
            </a:endParaRPr>
          </a:p>
        </p:txBody>
      </p:sp>
      <p:sp>
        <p:nvSpPr>
          <p:cNvPr id="2" name="文本框 1"/>
          <p:cNvSpPr txBox="1"/>
          <p:nvPr>
            <p:custDataLst>
              <p:tags r:id="rId6"/>
            </p:custDataLst>
          </p:nvPr>
        </p:nvSpPr>
        <p:spPr>
          <a:xfrm>
            <a:off x="6185299" y="3590165"/>
            <a:ext cx="2501900" cy="492125"/>
          </a:xfrm>
          <a:prstGeom prst="rect">
            <a:avLst/>
          </a:prstGeom>
          <a:noFill/>
        </p:spPr>
        <p:txBody>
          <a:bodyPr vert="horz" wrap="none" lIns="0" tIns="0" rIns="0" bIns="0" rtlCol="0">
            <a:spAutoFit/>
          </a:bodyPr>
          <a:lstStyle>
            <a:defPPr>
              <a:defRPr lang="zh-CN"/>
            </a:defPPr>
            <a:lvl1pPr algn="ctr">
              <a:defRPr sz="4800" b="1" spc="1000">
                <a:latin typeface="方正告白情书_YS" panose="02010600010101010101" pitchFamily="2" charset="-128"/>
                <a:ea typeface="方正告白情书_YS" panose="02010600010101010101" pitchFamily="2" charset="-128"/>
                <a:cs typeface="【惠子】汉仪全唐诗" panose="02000000000000000000" pitchFamily="2" charset="2"/>
              </a:defRPr>
            </a:lvl1pPr>
          </a:lstStyle>
          <a:p>
            <a:r>
              <a:rPr lang="en-US" altLang="zh-CN" sz="3200" b="0" spc="300" dirty="0">
                <a:latin typeface="楷体" panose="02010609060101010101" pitchFamily="49" charset="-122"/>
                <a:ea typeface="楷体" panose="02010609060101010101" pitchFamily="49" charset="-122"/>
              </a:rPr>
              <a:t>03.</a:t>
            </a:r>
            <a:r>
              <a:rPr lang="zh-CN" altLang="en-US" sz="3200" b="0" spc="300" dirty="0">
                <a:latin typeface="楷体" panose="02010609060101010101" pitchFamily="49" charset="-122"/>
                <a:ea typeface="楷体" panose="02010609060101010101" pitchFamily="49" charset="-122"/>
              </a:rPr>
              <a:t>注意事项</a:t>
            </a:r>
            <a:endParaRPr lang="zh-CN" altLang="en-US" sz="3200" b="0" spc="3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30030" y="2380514"/>
            <a:ext cx="4862013" cy="922020"/>
          </a:xfrm>
          <a:prstGeom prst="rect">
            <a:avLst/>
          </a:prstGeom>
          <a:noFill/>
          <a:ln>
            <a:noFill/>
          </a:ln>
        </p:spPr>
        <p:txBody>
          <a:bodyPr wrap="square" rtlCol="0">
            <a:spAutoFit/>
          </a:bodyPr>
          <a:lstStyle/>
          <a:p>
            <a:pPr algn="ctr"/>
            <a:r>
              <a:rPr lang="zh-CN" altLang="en-US" sz="5400" spc="-150" dirty="0">
                <a:solidFill>
                  <a:schemeClr val="accent5">
                    <a:lumMod val="50000"/>
                  </a:schemeClr>
                </a:solidFill>
                <a:latin typeface="楷体" panose="02010609060101010101" pitchFamily="49" charset="-122"/>
                <a:ea typeface="楷体" panose="02010609060101010101" pitchFamily="49" charset="-122"/>
              </a:rPr>
              <a:t>参赛要求</a:t>
            </a:r>
            <a:endParaRPr lang="zh-CN" altLang="en-US" sz="5400" spc="-150" dirty="0">
              <a:solidFill>
                <a:schemeClr val="accent5">
                  <a:lumMod val="50000"/>
                </a:schemeClr>
              </a:solidFill>
              <a:latin typeface="楷体" panose="02010609060101010101" pitchFamily="49" charset="-122"/>
              <a:ea typeface="楷体" panose="02010609060101010101" pitchFamily="49" charset="-122"/>
            </a:endParaRPr>
          </a:p>
        </p:txBody>
      </p:sp>
      <p:grpSp>
        <p:nvGrpSpPr>
          <p:cNvPr id="2" name="组合 1"/>
          <p:cNvGrpSpPr/>
          <p:nvPr/>
        </p:nvGrpSpPr>
        <p:grpSpPr>
          <a:xfrm>
            <a:off x="4195835" y="1747317"/>
            <a:ext cx="3130404" cy="548595"/>
            <a:chOff x="3989496" y="1432654"/>
            <a:chExt cx="3130404" cy="548595"/>
          </a:xfrm>
        </p:grpSpPr>
        <p:sp>
          <p:nvSpPr>
            <p:cNvPr id="15" name="矩形 14"/>
            <p:cNvSpPr/>
            <p:nvPr/>
          </p:nvSpPr>
          <p:spPr>
            <a:xfrm>
              <a:off x="4420616" y="1432654"/>
              <a:ext cx="2268165" cy="523220"/>
            </a:xfrm>
            <a:prstGeom prst="rect">
              <a:avLst/>
            </a:prstGeom>
            <a:noFill/>
            <a:ln>
              <a:noFill/>
            </a:ln>
          </p:spPr>
          <p:txBody>
            <a:bodyPr wrap="square" rtlCol="0">
              <a:spAutoFit/>
            </a:bodyPr>
            <a:lstStyle/>
            <a:p>
              <a:pPr algn="ctr"/>
              <a:r>
                <a:rPr lang="zh-CN" altLang="en-US" sz="2800" spc="600" dirty="0">
                  <a:solidFill>
                    <a:schemeClr val="tx2"/>
                  </a:solidFill>
                  <a:latin typeface="叁慕斜宋体 Light" panose="02020300000000000000" pitchFamily="18" charset="0"/>
                  <a:ea typeface="叁慕斜宋体 Light" panose="02020300000000000000" pitchFamily="18" charset="0"/>
                </a:rPr>
                <a:t>章节</a:t>
              </a:r>
              <a:r>
                <a:rPr lang="en-US" altLang="zh-CN" sz="2800" spc="600" dirty="0">
                  <a:solidFill>
                    <a:schemeClr val="tx2"/>
                  </a:solidFill>
                  <a:latin typeface="叁慕斜宋体 Light" panose="02020300000000000000" pitchFamily="18" charset="0"/>
                  <a:ea typeface="叁慕斜宋体 Light" panose="02020300000000000000" pitchFamily="18" charset="0"/>
                </a:rPr>
                <a:t> 01</a:t>
              </a:r>
              <a:endParaRPr lang="zh-CN" altLang="en-US" sz="2800" spc="600" dirty="0">
                <a:solidFill>
                  <a:schemeClr val="tx2"/>
                </a:solidFill>
                <a:latin typeface="叁慕斜宋体 Light" panose="02020300000000000000" pitchFamily="18" charset="0"/>
                <a:ea typeface="叁慕斜宋体 Light" panose="02020300000000000000" pitchFamily="18" charset="0"/>
              </a:endParaRPr>
            </a:p>
          </p:txBody>
        </p:sp>
        <p:cxnSp>
          <p:nvCxnSpPr>
            <p:cNvPr id="7" name="直接连接符 6"/>
            <p:cNvCxnSpPr/>
            <p:nvPr/>
          </p:nvCxnSpPr>
          <p:spPr>
            <a:xfrm>
              <a:off x="3989496" y="1981249"/>
              <a:ext cx="313040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flipV="1">
            <a:off x="91037" y="90087"/>
            <a:ext cx="11340000" cy="6300000"/>
          </a:xfrm>
          <a:prstGeom prst="rect">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39" name="Shape 194"/>
          <p:cNvSpPr>
            <a:spLocks noChangeArrowheads="1"/>
          </p:cNvSpPr>
          <p:nvPr/>
        </p:nvSpPr>
        <p:spPr bwMode="auto">
          <a:xfrm>
            <a:off x="4589118" y="2805905"/>
            <a:ext cx="610750" cy="2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algn="ctr" eaLnBrk="1"/>
            <a:endParaRPr lang="zh-CN" altLang="zh-CN" sz="4800" baseline="34000" dirty="0">
              <a:solidFill>
                <a:schemeClr val="accent1"/>
              </a:solidFill>
              <a:latin typeface="楷体" panose="02010609060101010101" pitchFamily="49" charset="-122"/>
              <a:ea typeface="楷体" panose="02010609060101010101" pitchFamily="49" charset="-122"/>
              <a:cs typeface="Roboto Bold"/>
              <a:sym typeface="Roboto Bold"/>
            </a:endParaRPr>
          </a:p>
        </p:txBody>
      </p:sp>
      <p:sp>
        <p:nvSpPr>
          <p:cNvPr id="40" name="Shape 195"/>
          <p:cNvSpPr>
            <a:spLocks noChangeArrowheads="1"/>
          </p:cNvSpPr>
          <p:nvPr/>
        </p:nvSpPr>
        <p:spPr bwMode="auto">
          <a:xfrm>
            <a:off x="6228649" y="2804595"/>
            <a:ext cx="812282" cy="2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algn="ctr" eaLnBrk="1"/>
            <a:endParaRPr lang="zh-CN" altLang="zh-CN" sz="4800" baseline="34000" dirty="0">
              <a:solidFill>
                <a:schemeClr val="accent1"/>
              </a:solidFill>
              <a:latin typeface="楷体" panose="02010609060101010101" pitchFamily="49" charset="-122"/>
              <a:ea typeface="楷体" panose="02010609060101010101" pitchFamily="49" charset="-122"/>
              <a:cs typeface="Roboto Bold"/>
              <a:sym typeface="Roboto Bold"/>
            </a:endParaRPr>
          </a:p>
        </p:txBody>
      </p:sp>
      <p:sp>
        <p:nvSpPr>
          <p:cNvPr id="42" name="Shape 197"/>
          <p:cNvSpPr>
            <a:spLocks noChangeArrowheads="1"/>
          </p:cNvSpPr>
          <p:nvPr/>
        </p:nvSpPr>
        <p:spPr bwMode="auto">
          <a:xfrm>
            <a:off x="6292919" y="4484610"/>
            <a:ext cx="690950" cy="2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p>
            <a:pPr algn="ctr" eaLnBrk="1"/>
            <a:endParaRPr lang="zh-CN" altLang="zh-CN" sz="4800" baseline="34000" dirty="0">
              <a:solidFill>
                <a:schemeClr val="accent1"/>
              </a:solidFill>
              <a:latin typeface="楷体" panose="02010609060101010101" pitchFamily="49" charset="-122"/>
              <a:ea typeface="楷体" panose="02010609060101010101" pitchFamily="49" charset="-122"/>
              <a:cs typeface="Roboto Bold"/>
              <a:sym typeface="Roboto Bold"/>
            </a:endParaRPr>
          </a:p>
        </p:txBody>
      </p:sp>
      <p:sp>
        <p:nvSpPr>
          <p:cNvPr id="48" name="矩形 47"/>
          <p:cNvSpPr/>
          <p:nvPr/>
        </p:nvSpPr>
        <p:spPr>
          <a:xfrm>
            <a:off x="765081" y="623209"/>
            <a:ext cx="3400425" cy="521970"/>
          </a:xfrm>
          <a:prstGeom prst="rect">
            <a:avLst/>
          </a:prstGeom>
        </p:spPr>
        <p:txBody>
          <a:bodyPr wrap="none">
            <a:spAutoFit/>
          </a:bodyPr>
          <a:lstStyle/>
          <a:p>
            <a:pPr algn="l"/>
            <a:r>
              <a:rPr lang="zh-CN" altLang="en-US" sz="2800" b="1" dirty="0"/>
              <a:t>一、参赛对象与组别</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grpSp>
        <p:nvGrpSpPr>
          <p:cNvPr id="52" name="组合 51"/>
          <p:cNvGrpSpPr/>
          <p:nvPr>
            <p:custDataLst>
              <p:tags r:id="rId1"/>
            </p:custDataLst>
          </p:nvPr>
        </p:nvGrpSpPr>
        <p:grpSpPr>
          <a:xfrm rot="0">
            <a:off x="1007746" y="2159785"/>
            <a:ext cx="9558019" cy="4030980"/>
            <a:chOff x="2111879" y="1805773"/>
            <a:chExt cx="9557806" cy="4030797"/>
          </a:xfrm>
        </p:grpSpPr>
        <p:sp>
          <p:nvSpPr>
            <p:cNvPr id="58" name="Rectangle 42"/>
            <p:cNvSpPr/>
            <p:nvPr>
              <p:custDataLst>
                <p:tags r:id="rId2"/>
              </p:custDataLst>
            </p:nvPr>
          </p:nvSpPr>
          <p:spPr>
            <a:xfrm>
              <a:off x="2111879" y="1990230"/>
              <a:ext cx="3614339" cy="107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全省大中小学校在校学生、在职教师及社会人员。</a:t>
              </a:r>
              <a:endParaRPr lang="zh-CN" altLang="en-US" sz="1600" b="1" spc="150" dirty="0">
                <a:solidFill>
                  <a:schemeClr val="tx1"/>
                </a:solidFill>
                <a:latin typeface="楷体" panose="02010609060101010101" pitchFamily="49" charset="-122"/>
                <a:ea typeface="楷体" panose="02010609060101010101" pitchFamily="49" charset="-122"/>
              </a:endParaRPr>
            </a:p>
          </p:txBody>
        </p:sp>
        <p:sp>
          <p:nvSpPr>
            <p:cNvPr id="60" name="Rectangle 42"/>
            <p:cNvSpPr/>
            <p:nvPr>
              <p:custDataLst>
                <p:tags r:id="rId3"/>
              </p:custDataLst>
            </p:nvPr>
          </p:nvSpPr>
          <p:spPr>
            <a:xfrm>
              <a:off x="6144673" y="1805773"/>
              <a:ext cx="5525012" cy="40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设</a:t>
              </a:r>
              <a:r>
                <a:rPr lang="zh-CN" altLang="en-US" sz="1600" b="1" spc="150" dirty="0">
                  <a:solidFill>
                    <a:srgbClr val="C00000"/>
                  </a:solidFill>
                  <a:latin typeface="楷体" panose="02010609060101010101" pitchFamily="49" charset="-122"/>
                  <a:ea typeface="楷体" panose="02010609060101010101" pitchFamily="49" charset="-122"/>
                </a:rPr>
                <a:t>硬笔</a:t>
              </a:r>
              <a:r>
                <a:rPr lang="zh-CN" altLang="en-US" sz="1600" b="1" spc="150" dirty="0">
                  <a:solidFill>
                    <a:schemeClr val="tx1"/>
                  </a:solidFill>
                  <a:latin typeface="楷体" panose="02010609060101010101" pitchFamily="49" charset="-122"/>
                  <a:ea typeface="楷体" panose="02010609060101010101" pitchFamily="49" charset="-122"/>
                </a:rPr>
                <a:t>和</a:t>
              </a:r>
              <a:r>
                <a:rPr lang="zh-CN" altLang="en-US" sz="1600" b="1" spc="150" dirty="0">
                  <a:solidFill>
                    <a:srgbClr val="C00000"/>
                  </a:solidFill>
                  <a:latin typeface="楷体" panose="02010609060101010101" pitchFamily="49" charset="-122"/>
                  <a:ea typeface="楷体" panose="02010609060101010101" pitchFamily="49" charset="-122"/>
                </a:rPr>
                <a:t>毛笔</a:t>
              </a:r>
              <a:r>
                <a:rPr lang="zh-CN" altLang="en-US" sz="1600" b="1" spc="150" dirty="0">
                  <a:solidFill>
                    <a:schemeClr val="tx1"/>
                  </a:solidFill>
                  <a:latin typeface="楷体" panose="02010609060101010101" pitchFamily="49" charset="-122"/>
                  <a:ea typeface="楷体" panose="02010609060101010101" pitchFamily="49" charset="-122"/>
                </a:rPr>
                <a:t>两个类别。</a:t>
              </a:r>
              <a:endParaRPr lang="zh-CN" altLang="en-US" sz="1600" b="1" spc="150" dirty="0">
                <a:solidFill>
                  <a:schemeClr val="tx1"/>
                </a:solidFill>
                <a:latin typeface="楷体" panose="02010609060101010101" pitchFamily="49" charset="-122"/>
                <a:ea typeface="楷体" panose="02010609060101010101" pitchFamily="49" charset="-122"/>
              </a:endParaRPr>
            </a:p>
            <a:p>
              <a:pPr>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每个类别分为：</a:t>
              </a:r>
              <a:br>
                <a:rPr lang="zh-CN" altLang="en-US" sz="1600" b="1" spc="150" dirty="0">
                  <a:solidFill>
                    <a:schemeClr val="tx1"/>
                  </a:solidFill>
                  <a:latin typeface="楷体" panose="02010609060101010101" pitchFamily="49" charset="-122"/>
                  <a:ea typeface="楷体" panose="02010609060101010101" pitchFamily="49" charset="-122"/>
                </a:rPr>
              </a:br>
              <a:r>
                <a:rPr lang="en-US" altLang="zh-CN" sz="1600" b="1" spc="150" dirty="0">
                  <a:solidFill>
                    <a:schemeClr val="tx1"/>
                  </a:solidFill>
                  <a:latin typeface="楷体" panose="02010609060101010101" pitchFamily="49" charset="-122"/>
                  <a:ea typeface="楷体" panose="02010609060101010101" pitchFamily="49" charset="-122"/>
                </a:rPr>
                <a:t>1.</a:t>
              </a:r>
              <a:r>
                <a:rPr lang="zh-CN" altLang="en-US" sz="1600" b="1" spc="150" dirty="0">
                  <a:solidFill>
                    <a:schemeClr val="tx1"/>
                  </a:solidFill>
                  <a:latin typeface="楷体" panose="02010609060101010101" pitchFamily="49" charset="-122"/>
                  <a:ea typeface="楷体" panose="02010609060101010101" pitchFamily="49" charset="-122"/>
                </a:rPr>
                <a:t>小学生组</a:t>
              </a:r>
              <a:endParaRPr lang="zh-CN" altLang="en-US" sz="1600" b="1" spc="150" dirty="0">
                <a:solidFill>
                  <a:schemeClr val="tx1"/>
                </a:solidFill>
                <a:latin typeface="楷体" panose="02010609060101010101" pitchFamily="49" charset="-122"/>
                <a:ea typeface="楷体" panose="02010609060101010101" pitchFamily="49" charset="-122"/>
              </a:endParaRPr>
            </a:p>
            <a:p>
              <a:pPr>
                <a:lnSpc>
                  <a:spcPct val="200000"/>
                </a:lnSpc>
              </a:pPr>
              <a:r>
                <a:rPr lang="en-US" altLang="zh-CN" sz="1600" b="1" spc="150" dirty="0">
                  <a:solidFill>
                    <a:schemeClr val="tx1"/>
                  </a:solidFill>
                  <a:latin typeface="楷体" panose="02010609060101010101" pitchFamily="49" charset="-122"/>
                  <a:ea typeface="楷体" panose="02010609060101010101" pitchFamily="49" charset="-122"/>
                </a:rPr>
                <a:t>2.</a:t>
              </a:r>
              <a:r>
                <a:rPr lang="zh-CN" altLang="en-US" sz="1600" b="1" spc="150" dirty="0">
                  <a:solidFill>
                    <a:schemeClr val="tx1"/>
                  </a:solidFill>
                  <a:latin typeface="楷体" panose="02010609060101010101" pitchFamily="49" charset="-122"/>
                  <a:ea typeface="楷体" panose="02010609060101010101" pitchFamily="49" charset="-122"/>
                </a:rPr>
                <a:t>中学生组（含中职学生）</a:t>
              </a:r>
              <a:endParaRPr lang="zh-CN" altLang="en-US" sz="1600" b="1" spc="150" dirty="0">
                <a:solidFill>
                  <a:schemeClr val="tx1"/>
                </a:solidFill>
                <a:latin typeface="楷体" panose="02010609060101010101" pitchFamily="49" charset="-122"/>
                <a:ea typeface="楷体" panose="02010609060101010101" pitchFamily="49" charset="-122"/>
              </a:endParaRPr>
            </a:p>
            <a:p>
              <a:pPr>
                <a:lnSpc>
                  <a:spcPct val="200000"/>
                </a:lnSpc>
              </a:pPr>
              <a:r>
                <a:rPr lang="en-US" altLang="zh-CN" sz="1600" b="1" spc="150" dirty="0">
                  <a:solidFill>
                    <a:schemeClr val="tx1"/>
                  </a:solidFill>
                  <a:latin typeface="楷体" panose="02010609060101010101" pitchFamily="49" charset="-122"/>
                  <a:ea typeface="楷体" panose="02010609060101010101" pitchFamily="49" charset="-122"/>
                </a:rPr>
                <a:t>3.</a:t>
              </a:r>
              <a:r>
                <a:rPr lang="zh-CN" altLang="en-US" sz="1600" b="1" spc="150" dirty="0">
                  <a:solidFill>
                    <a:schemeClr val="tx1"/>
                  </a:solidFill>
                  <a:latin typeface="楷体" panose="02010609060101010101" pitchFamily="49" charset="-122"/>
                  <a:ea typeface="楷体" panose="02010609060101010101" pitchFamily="49" charset="-122"/>
                </a:rPr>
                <a:t>大学生组（含高职学生、研究生、留学生）</a:t>
              </a:r>
              <a:endParaRPr lang="zh-CN" altLang="en-US" sz="1600" b="1" spc="150" dirty="0">
                <a:solidFill>
                  <a:schemeClr val="tx1"/>
                </a:solidFill>
                <a:latin typeface="楷体" panose="02010609060101010101" pitchFamily="49" charset="-122"/>
                <a:ea typeface="楷体" panose="02010609060101010101" pitchFamily="49" charset="-122"/>
              </a:endParaRPr>
            </a:p>
            <a:p>
              <a:pPr>
                <a:lnSpc>
                  <a:spcPct val="200000"/>
                </a:lnSpc>
              </a:pPr>
              <a:r>
                <a:rPr lang="en-US" altLang="zh-CN" sz="1600" b="1" spc="150" dirty="0">
                  <a:solidFill>
                    <a:schemeClr val="tx1"/>
                  </a:solidFill>
                  <a:latin typeface="楷体" panose="02010609060101010101" pitchFamily="49" charset="-122"/>
                  <a:ea typeface="楷体" panose="02010609060101010101" pitchFamily="49" charset="-122"/>
                </a:rPr>
                <a:t>4.</a:t>
              </a:r>
              <a:r>
                <a:rPr lang="zh-CN" altLang="en-US" sz="1600" b="1" spc="150" dirty="0">
                  <a:solidFill>
                    <a:schemeClr val="tx1"/>
                  </a:solidFill>
                  <a:latin typeface="楷体" panose="02010609060101010101" pitchFamily="49" charset="-122"/>
                  <a:ea typeface="楷体" panose="02010609060101010101" pitchFamily="49" charset="-122"/>
                </a:rPr>
                <a:t>教师组（含幼儿园在职教师）</a:t>
              </a:r>
              <a:endParaRPr lang="zh-CN" altLang="en-US" sz="1600" b="1" spc="150" dirty="0">
                <a:solidFill>
                  <a:schemeClr val="tx1"/>
                </a:solidFill>
                <a:latin typeface="楷体" panose="02010609060101010101" pitchFamily="49" charset="-122"/>
                <a:ea typeface="楷体" panose="02010609060101010101" pitchFamily="49" charset="-122"/>
              </a:endParaRPr>
            </a:p>
            <a:p>
              <a:pPr>
                <a:lnSpc>
                  <a:spcPct val="200000"/>
                </a:lnSpc>
              </a:pPr>
              <a:r>
                <a:rPr lang="en-US" altLang="zh-CN" sz="1600" b="1" spc="150" dirty="0">
                  <a:solidFill>
                    <a:schemeClr val="tx1"/>
                  </a:solidFill>
                  <a:latin typeface="楷体" panose="02010609060101010101" pitchFamily="49" charset="-122"/>
                  <a:ea typeface="楷体" panose="02010609060101010101" pitchFamily="49" charset="-122"/>
                </a:rPr>
                <a:t>5.</a:t>
              </a:r>
              <a:r>
                <a:rPr lang="zh-CN" altLang="en-US" sz="1600" b="1" spc="150" dirty="0">
                  <a:solidFill>
                    <a:schemeClr val="tx1"/>
                  </a:solidFill>
                  <a:latin typeface="楷体" panose="02010609060101010101" pitchFamily="49" charset="-122"/>
                  <a:ea typeface="楷体" panose="02010609060101010101" pitchFamily="49" charset="-122"/>
                </a:rPr>
                <a:t>社会人员组</a:t>
              </a:r>
              <a:endParaRPr lang="zh-CN" altLang="en-US" sz="1600" b="1" spc="150" dirty="0">
                <a:solidFill>
                  <a:schemeClr val="tx1"/>
                </a:solidFill>
                <a:latin typeface="楷体" panose="02010609060101010101" pitchFamily="49" charset="-122"/>
                <a:ea typeface="楷体" panose="02010609060101010101" pitchFamily="49" charset="-122"/>
              </a:endParaRPr>
            </a:p>
            <a:p>
              <a:pPr>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共10个组别</a:t>
              </a:r>
              <a:endParaRPr lang="zh-CN" altLang="en-US" sz="1600" b="1" spc="150" dirty="0">
                <a:solidFill>
                  <a:schemeClr val="tx1"/>
                </a:solidFill>
                <a:latin typeface="楷体" panose="02010609060101010101" pitchFamily="49" charset="-122"/>
                <a:ea typeface="楷体" panose="02010609060101010101" pitchFamily="49" charset="-122"/>
              </a:endParaRPr>
            </a:p>
          </p:txBody>
        </p:sp>
      </p:grpSp>
      <p:sp>
        <p:nvSpPr>
          <p:cNvPr id="109" name="文本框 108"/>
          <p:cNvSpPr txBox="1"/>
          <p:nvPr/>
        </p:nvSpPr>
        <p:spPr>
          <a:xfrm>
            <a:off x="1080351" y="1627513"/>
            <a:ext cx="1550108" cy="3987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ctr"/>
            <a:r>
              <a:rPr lang="zh-CN" altLang="en-US" sz="2000" spc="300" dirty="0">
                <a:solidFill>
                  <a:schemeClr val="bg1"/>
                </a:solidFill>
                <a:latin typeface="楷体" panose="02010609060101010101" pitchFamily="49" charset="-122"/>
                <a:ea typeface="楷体" panose="02010609060101010101" pitchFamily="49" charset="-122"/>
              </a:rPr>
              <a:t>参赛对象</a:t>
            </a:r>
            <a:endParaRPr lang="zh-CN" altLang="en-US" sz="2400" spc="300" dirty="0">
              <a:solidFill>
                <a:schemeClr val="bg1"/>
              </a:solidFill>
              <a:latin typeface="楷体" panose="02010609060101010101" pitchFamily="49" charset="-122"/>
              <a:ea typeface="楷体" panose="02010609060101010101" pitchFamily="49" charset="-122"/>
            </a:endParaRPr>
          </a:p>
        </p:txBody>
      </p:sp>
      <p:sp>
        <p:nvSpPr>
          <p:cNvPr id="4" name="文本框 3"/>
          <p:cNvSpPr txBox="1"/>
          <p:nvPr/>
        </p:nvSpPr>
        <p:spPr>
          <a:xfrm>
            <a:off x="5040846" y="1619893"/>
            <a:ext cx="1550108" cy="3987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ctr"/>
            <a:r>
              <a:rPr lang="zh-CN" altLang="en-US" sz="2000" spc="300" dirty="0">
                <a:solidFill>
                  <a:schemeClr val="bg1"/>
                </a:solidFill>
                <a:latin typeface="楷体" panose="02010609060101010101" pitchFamily="49" charset="-122"/>
                <a:ea typeface="楷体" panose="02010609060101010101" pitchFamily="49" charset="-122"/>
              </a:rPr>
              <a:t>参赛组别</a:t>
            </a:r>
            <a:endParaRPr lang="zh-CN" altLang="en-US" sz="2400" spc="300"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232" y="90087"/>
            <a:ext cx="11340000" cy="6300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2327910" cy="521970"/>
          </a:xfrm>
          <a:prstGeom prst="rect">
            <a:avLst/>
          </a:prstGeom>
        </p:spPr>
        <p:txBody>
          <a:bodyPr wrap="none">
            <a:spAutoFit/>
          </a:bodyPr>
          <a:lstStyle/>
          <a:p>
            <a:r>
              <a:rPr lang="zh-CN" altLang="en-US" sz="2800" b="1" dirty="0"/>
              <a:t>二、内容要求</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108" name="Rectangle 42"/>
          <p:cNvSpPr/>
          <p:nvPr/>
        </p:nvSpPr>
        <p:spPr>
          <a:xfrm>
            <a:off x="1903730" y="1311275"/>
            <a:ext cx="8453120" cy="156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体现中华优秀文化、爱国情怀以及反映积极向上时代精神的</a:t>
            </a:r>
            <a:r>
              <a:rPr lang="zh-CN" altLang="en-US" sz="1600" b="1" u="sng" spc="150" dirty="0">
                <a:solidFill>
                  <a:srgbClr val="C00000"/>
                </a:solidFill>
                <a:latin typeface="楷体" panose="02010609060101010101" pitchFamily="49" charset="-122"/>
                <a:ea typeface="楷体" panose="02010609060101010101" pitchFamily="49" charset="-122"/>
              </a:rPr>
              <a:t>古今诗文、楹联、词语、名言警句</a:t>
            </a:r>
            <a:r>
              <a:rPr lang="zh-CN" altLang="en-US" sz="1600" b="1" spc="150" dirty="0">
                <a:solidFill>
                  <a:schemeClr val="tx1"/>
                </a:solidFill>
                <a:latin typeface="楷体" panose="02010609060101010101" pitchFamily="49" charset="-122"/>
                <a:ea typeface="楷体" panose="02010609060101010101" pitchFamily="49" charset="-122"/>
              </a:rPr>
              <a:t>，或</a:t>
            </a:r>
            <a:r>
              <a:rPr lang="zh-CN" altLang="en-US" sz="1600" b="1" u="sng" spc="150" dirty="0">
                <a:solidFill>
                  <a:srgbClr val="C00000"/>
                </a:solidFill>
                <a:latin typeface="楷体" panose="02010609060101010101" pitchFamily="49" charset="-122"/>
                <a:ea typeface="楷体" panose="02010609060101010101" pitchFamily="49" charset="-122"/>
              </a:rPr>
              <a:t>中华优秀图书的内容节选</a:t>
            </a:r>
            <a:r>
              <a:rPr lang="zh-CN" altLang="en-US" sz="1600" b="1" spc="150" dirty="0">
                <a:solidFill>
                  <a:schemeClr val="tx1"/>
                </a:solidFill>
                <a:latin typeface="楷体" panose="02010609060101010101" pitchFamily="49" charset="-122"/>
                <a:ea typeface="楷体" panose="02010609060101010101" pitchFamily="49" charset="-122"/>
              </a:rPr>
              <a:t>等。当代内容以正式出版或主流媒体公开发表为准，内容主题须相对完整，</a:t>
            </a:r>
            <a:r>
              <a:rPr lang="zh-CN" altLang="en-US" sz="1600" b="1" u="sng" spc="150" dirty="0">
                <a:solidFill>
                  <a:srgbClr val="C00000"/>
                </a:solidFill>
                <a:latin typeface="楷体" panose="02010609060101010101" pitchFamily="49" charset="-122"/>
                <a:ea typeface="楷体" panose="02010609060101010101" pitchFamily="49" charset="-122"/>
              </a:rPr>
              <a:t>改编、自创以及网络文本等不在征集之列</a:t>
            </a:r>
            <a:r>
              <a:rPr lang="zh-CN" altLang="en-US" sz="1600" b="1" spc="150" dirty="0">
                <a:solidFill>
                  <a:schemeClr val="tx1"/>
                </a:solidFill>
                <a:latin typeface="楷体" panose="02010609060101010101" pitchFamily="49" charset="-122"/>
                <a:ea typeface="楷体" panose="02010609060101010101" pitchFamily="49" charset="-122"/>
              </a:rPr>
              <a:t>。</a:t>
            </a:r>
            <a:endParaRPr lang="zh-CN" altLang="en-US" sz="1600" b="1" spc="150" dirty="0">
              <a:solidFill>
                <a:schemeClr val="tx1"/>
              </a:solidFill>
              <a:latin typeface="楷体" panose="02010609060101010101" pitchFamily="49" charset="-122"/>
              <a:ea typeface="楷体" panose="02010609060101010101" pitchFamily="49" charset="-122"/>
            </a:endParaRPr>
          </a:p>
        </p:txBody>
      </p:sp>
      <p:sp>
        <p:nvSpPr>
          <p:cNvPr id="3" name="Rectangle 42"/>
          <p:cNvSpPr/>
          <p:nvPr/>
        </p:nvSpPr>
        <p:spPr>
          <a:xfrm>
            <a:off x="1903730" y="3060066"/>
            <a:ext cx="8350250" cy="2553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p>
            <a:pPr algn="l">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硬笔类作品须使用规范汉字（以《通用规范汉字表》为依据），字体要求使用楷书或行书；</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毛笔类作品鼓励使用规范汉字，因艺术表达需要可使用繁体字及经典碑帖中所见的写法，字体不限（篆书、草书须附释文），</a:t>
            </a:r>
            <a:r>
              <a:rPr lang="zh-CN" altLang="en-US" sz="1600" b="1" u="sng" spc="150" dirty="0">
                <a:solidFill>
                  <a:srgbClr val="C00000"/>
                </a:solidFill>
                <a:latin typeface="楷体" panose="02010609060101010101" pitchFamily="49" charset="-122"/>
                <a:ea typeface="楷体" panose="02010609060101010101" pitchFamily="49" charset="-122"/>
              </a:rPr>
              <a:t>但须通篇统一，尤其不得繁简混用</a:t>
            </a:r>
            <a:r>
              <a:rPr lang="zh-CN" altLang="en-US" sz="1600" b="1" spc="150" dirty="0">
                <a:solidFill>
                  <a:schemeClr val="tx1"/>
                </a:solidFill>
                <a:latin typeface="楷体" panose="02010609060101010101" pitchFamily="49" charset="-122"/>
                <a:ea typeface="楷体" panose="02010609060101010101" pitchFamily="49" charset="-122"/>
              </a:rPr>
              <a:t>。</a:t>
            </a:r>
            <a:endParaRPr lang="zh-CN" altLang="en-US" sz="1600" b="1" spc="150" dirty="0">
              <a:solidFill>
                <a:schemeClr val="tx1"/>
              </a:solidFill>
              <a:latin typeface="楷体" panose="02010609060101010101" pitchFamily="49" charset="-122"/>
              <a:ea typeface="楷体" panose="02010609060101010101" pitchFamily="49" charset="-122"/>
            </a:endParaRPr>
          </a:p>
        </p:txBody>
      </p:sp>
      <p:sp>
        <p:nvSpPr>
          <p:cNvPr id="4" name="流程图: 合并 3"/>
          <p:cNvSpPr/>
          <p:nvPr/>
        </p:nvSpPr>
        <p:spPr>
          <a:xfrm rot="16200000">
            <a:off x="1658620" y="1644650"/>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 name="流程图: 合并 4"/>
          <p:cNvSpPr/>
          <p:nvPr/>
        </p:nvSpPr>
        <p:spPr>
          <a:xfrm rot="16200000">
            <a:off x="1663700" y="3445510"/>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6" name="流程图: 合并 5"/>
          <p:cNvSpPr/>
          <p:nvPr/>
        </p:nvSpPr>
        <p:spPr>
          <a:xfrm rot="16200000">
            <a:off x="1663700" y="4885690"/>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232" y="90087"/>
            <a:ext cx="11340000" cy="6300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3757930" cy="521970"/>
          </a:xfrm>
          <a:prstGeom prst="rect">
            <a:avLst/>
          </a:prstGeom>
        </p:spPr>
        <p:txBody>
          <a:bodyPr wrap="none">
            <a:spAutoFit/>
          </a:bodyPr>
          <a:lstStyle/>
          <a:p>
            <a:r>
              <a:rPr lang="zh-CN" altLang="en-US" sz="2800" b="1" dirty="0"/>
              <a:t>三、书写内容注意事项</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7" name="Rectangle 42"/>
          <p:cNvSpPr/>
          <p:nvPr/>
        </p:nvSpPr>
        <p:spPr>
          <a:xfrm>
            <a:off x="1620520" y="1906905"/>
            <a:ext cx="9726295" cy="449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200000"/>
              </a:lnSpc>
            </a:pPr>
            <a:r>
              <a:rPr lang="zh-CN" altLang="en-US" sz="1600" b="1" spc="150" dirty="0">
                <a:solidFill>
                  <a:schemeClr val="tx1"/>
                </a:solidFill>
                <a:latin typeface="楷体" panose="02010609060101010101" pitchFamily="49" charset="-122"/>
                <a:ea typeface="楷体" panose="02010609060101010101" pitchFamily="49" charset="-122"/>
                <a:sym typeface="+mn-ea"/>
              </a:rPr>
              <a:t>汉字书写大赛要求作品为</a:t>
            </a:r>
            <a:r>
              <a:rPr lang="zh-CN" altLang="en-US" sz="1600" b="1" u="sng" spc="150" dirty="0">
                <a:solidFill>
                  <a:srgbClr val="C00000"/>
                </a:solidFill>
                <a:latin typeface="楷体" panose="02010609060101010101" pitchFamily="49" charset="-122"/>
                <a:ea typeface="楷体" panose="02010609060101010101" pitchFamily="49" charset="-122"/>
                <a:sym typeface="+mn-ea"/>
              </a:rPr>
              <a:t>2024年创作作品</a:t>
            </a:r>
            <a:r>
              <a:rPr lang="zh-CN" altLang="en-US" sz="1600" b="1" spc="150" dirty="0">
                <a:solidFill>
                  <a:schemeClr val="tx1"/>
                </a:solidFill>
                <a:latin typeface="楷体" panose="02010609060101010101" pitchFamily="49" charset="-122"/>
                <a:ea typeface="楷体" panose="02010609060101010101" pitchFamily="49" charset="-122"/>
                <a:sym typeface="+mn-ea"/>
              </a:rPr>
              <a:t>，由参赛者独立完成，展现的是自我书写风格，</a:t>
            </a:r>
            <a:r>
              <a:rPr lang="zh-CN" altLang="en-US" sz="1600" b="1" u="sng" spc="150" dirty="0">
                <a:solidFill>
                  <a:schemeClr val="tx1"/>
                </a:solidFill>
                <a:latin typeface="楷体" panose="02010609060101010101" pitchFamily="49" charset="-122"/>
                <a:ea typeface="楷体" panose="02010609060101010101" pitchFamily="49" charset="-122"/>
                <a:sym typeface="+mn-ea"/>
              </a:rPr>
              <a:t>临摹经典碑帖或今人作品的不会被采用</a:t>
            </a:r>
            <a:r>
              <a:rPr lang="zh-CN" altLang="en-US" sz="1600" b="1" spc="150" dirty="0">
                <a:solidFill>
                  <a:schemeClr val="tx1"/>
                </a:solidFill>
                <a:latin typeface="楷体" panose="02010609060101010101" pitchFamily="49" charset="-122"/>
                <a:ea typeface="楷体" panose="02010609060101010101" pitchFamily="49" charset="-122"/>
                <a:sym typeface="+mn-ea"/>
              </a:rPr>
              <a:t>，作品如非是大赛举办当年创作，也会被淘汰。</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b="1" spc="150" dirty="0">
                <a:solidFill>
                  <a:schemeClr val="tx1"/>
                </a:solidFill>
                <a:latin typeface="楷体" panose="02010609060101010101" pitchFamily="49" charset="-122"/>
                <a:ea typeface="楷体" panose="02010609060101010101" pitchFamily="49" charset="-122"/>
              </a:rPr>
              <a:t>一些参赛者将连续出现的两个相同的汉字中第二个汉字，一概简单的使用“重复符号”来代替，这是不妥当的。内容中出现两个连续一样的汉字，字义相同，且处在同一个句子中，可以使用“两点”来代替后一个字。</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en-US" altLang="zh-CN" sz="1600" b="1" spc="150" dirty="0">
                <a:solidFill>
                  <a:schemeClr val="accent5">
                    <a:lumMod val="50000"/>
                  </a:schemeClr>
                </a:solidFill>
                <a:latin typeface="楷体" panose="02010609060101010101" pitchFamily="49" charset="-122"/>
                <a:ea typeface="楷体" panose="02010609060101010101" pitchFamily="49" charset="-122"/>
              </a:rPr>
              <a:t> </a:t>
            </a:r>
            <a:r>
              <a:rPr lang="en-US" altLang="zh-CN" sz="1600" b="1" spc="150" dirty="0">
                <a:solidFill>
                  <a:schemeClr val="accent6">
                    <a:lumMod val="50000"/>
                  </a:schemeClr>
                </a:solidFill>
                <a:latin typeface="楷体" panose="02010609060101010101" pitchFamily="49" charset="-122"/>
                <a:ea typeface="楷体" panose="02010609060101010101" pitchFamily="49" charset="-122"/>
              </a:rPr>
              <a:t>  </a:t>
            </a:r>
            <a:r>
              <a:rPr lang="zh-CN" altLang="en-US" sz="1600" b="1" spc="150" dirty="0">
                <a:solidFill>
                  <a:schemeClr val="accent6">
                    <a:lumMod val="50000"/>
                  </a:schemeClr>
                </a:solidFill>
                <a:latin typeface="楷体" panose="02010609060101010101" pitchFamily="49" charset="-122"/>
                <a:ea typeface="楷体" panose="02010609060101010101" pitchFamily="49" charset="-122"/>
              </a:rPr>
              <a:t>如“大河上下，顿失滔滔”，第二个“滔”字可使用重复符号代替；</a:t>
            </a:r>
            <a:endParaRPr lang="zh-CN" altLang="en-US" sz="1600" b="1" spc="150" dirty="0">
              <a:solidFill>
                <a:schemeClr val="accent6">
                  <a:lumMod val="50000"/>
                </a:schemeClr>
              </a:solidFill>
              <a:latin typeface="楷体" panose="02010609060101010101" pitchFamily="49" charset="-122"/>
              <a:ea typeface="楷体" panose="02010609060101010101" pitchFamily="49" charset="-122"/>
            </a:endParaRPr>
          </a:p>
          <a:p>
            <a:pPr algn="l">
              <a:lnSpc>
                <a:spcPct val="200000"/>
              </a:lnSpc>
            </a:pPr>
            <a:r>
              <a:rPr lang="en-US" altLang="zh-CN" sz="1600" b="1" spc="150" dirty="0">
                <a:solidFill>
                  <a:schemeClr val="accent6">
                    <a:lumMod val="50000"/>
                  </a:schemeClr>
                </a:solidFill>
                <a:latin typeface="楷体" panose="02010609060101010101" pitchFamily="49" charset="-122"/>
                <a:ea typeface="楷体" panose="02010609060101010101" pitchFamily="49" charset="-122"/>
              </a:rPr>
              <a:t>   </a:t>
            </a:r>
            <a:r>
              <a:rPr lang="zh-CN" altLang="en-US" sz="1600" b="1" spc="150" dirty="0">
                <a:solidFill>
                  <a:schemeClr val="accent6">
                    <a:lumMod val="50000"/>
                  </a:schemeClr>
                </a:solidFill>
                <a:latin typeface="楷体" panose="02010609060101010101" pitchFamily="49" charset="-122"/>
                <a:ea typeface="楷体" panose="02010609060101010101" pitchFamily="49" charset="-122"/>
              </a:rPr>
              <a:t>如“臣之妻私臣，臣之妾畏臣”，则“臣”字不可使用重复符号。</a:t>
            </a:r>
            <a:endParaRPr lang="zh-CN" altLang="en-US" sz="1600" b="1" spc="150" dirty="0">
              <a:solidFill>
                <a:schemeClr val="accent5">
                  <a:lumMod val="50000"/>
                </a:schemeClr>
              </a:solidFill>
              <a:latin typeface="楷体" panose="02010609060101010101" pitchFamily="49" charset="-122"/>
              <a:ea typeface="楷体" panose="02010609060101010101" pitchFamily="49" charset="-122"/>
            </a:endParaRPr>
          </a:p>
          <a:p>
            <a:pPr algn="l">
              <a:lnSpc>
                <a:spcPct val="200000"/>
              </a:lnSpc>
            </a:pPr>
            <a:r>
              <a:rPr lang="zh-CN" altLang="en-US" sz="1600" b="1" u="sng" spc="150" dirty="0">
                <a:solidFill>
                  <a:srgbClr val="C00000"/>
                </a:solidFill>
                <a:latin typeface="楷体" panose="02010609060101010101" pitchFamily="49" charset="-122"/>
                <a:ea typeface="楷体" panose="02010609060101010101" pitchFamily="49" charset="-122"/>
              </a:rPr>
              <a:t>错字、丢字、丢句、字序颠倒、繁简混用</a:t>
            </a:r>
            <a:r>
              <a:rPr lang="zh-CN" altLang="en-US" sz="1600" b="1" spc="150" dirty="0">
                <a:solidFill>
                  <a:schemeClr val="tx1"/>
                </a:solidFill>
                <a:latin typeface="楷体" panose="02010609060101010101" pitchFamily="49" charset="-122"/>
                <a:ea typeface="楷体" panose="02010609060101010101" pitchFamily="49" charset="-122"/>
              </a:rPr>
              <a:t>，此类问题是作品文字内容的最大困扰，建议对作品多次试写打磨，再行定稿创作，力求排除问题。</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p:txBody>
      </p:sp>
      <p:sp>
        <p:nvSpPr>
          <p:cNvPr id="5" name="流程图: 合并 4"/>
          <p:cNvSpPr/>
          <p:nvPr/>
        </p:nvSpPr>
        <p:spPr>
          <a:xfrm rot="16200000">
            <a:off x="1414780" y="175958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2" name="流程图: 合并 1"/>
          <p:cNvSpPr/>
          <p:nvPr/>
        </p:nvSpPr>
        <p:spPr>
          <a:xfrm rot="16200000">
            <a:off x="1414780" y="273240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3" name="流程图: 合并 2"/>
          <p:cNvSpPr/>
          <p:nvPr/>
        </p:nvSpPr>
        <p:spPr>
          <a:xfrm rot="16200000">
            <a:off x="1415415" y="524573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91037" y="90087"/>
            <a:ext cx="11340000" cy="6300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2327910" cy="521970"/>
          </a:xfrm>
          <a:prstGeom prst="rect">
            <a:avLst/>
          </a:prstGeom>
        </p:spPr>
        <p:txBody>
          <a:bodyPr wrap="none">
            <a:spAutoFit/>
          </a:bodyPr>
          <a:lstStyle/>
          <a:p>
            <a:r>
              <a:rPr lang="zh-CN" altLang="en-US" sz="2800" b="1" dirty="0"/>
              <a:t>四、形式要求</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7" name="Rectangle 42"/>
          <p:cNvSpPr/>
          <p:nvPr/>
        </p:nvSpPr>
        <p:spPr>
          <a:xfrm>
            <a:off x="1620520" y="1439545"/>
            <a:ext cx="8428355" cy="341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200000"/>
              </a:lnSpc>
            </a:pPr>
            <a:r>
              <a:rPr lang="zh-CN" altLang="en-US" sz="1600" b="1" spc="150" dirty="0">
                <a:solidFill>
                  <a:srgbClr val="C00000"/>
                </a:solidFill>
                <a:latin typeface="楷体" panose="02010609060101010101" pitchFamily="49" charset="-122"/>
                <a:ea typeface="楷体" panose="02010609060101010101" pitchFamily="49" charset="-122"/>
              </a:rPr>
              <a:t>硬笔</a:t>
            </a:r>
            <a:r>
              <a:rPr lang="zh-CN" altLang="en-US" sz="1600" b="1" spc="150" dirty="0">
                <a:solidFill>
                  <a:schemeClr val="tx1"/>
                </a:solidFill>
                <a:latin typeface="楷体" panose="02010609060101010101" pitchFamily="49" charset="-122"/>
                <a:ea typeface="楷体" panose="02010609060101010101" pitchFamily="49" charset="-122"/>
              </a:rPr>
              <a:t>可使用铅笔（仅限小学一、二年级学生）、中性笔、钢笔、秀丽笔。硬笔类作品用纸规格不超过A3纸大小（29.7cm×42cm以内）。</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b="1" spc="150" dirty="0">
                <a:solidFill>
                  <a:srgbClr val="C00000"/>
                </a:solidFill>
                <a:latin typeface="楷体" panose="02010609060101010101" pitchFamily="49" charset="-122"/>
                <a:ea typeface="楷体" panose="02010609060101010101" pitchFamily="49" charset="-122"/>
              </a:rPr>
              <a:t>毛笔</a:t>
            </a:r>
            <a:r>
              <a:rPr lang="zh-CN" altLang="en-US" sz="1600" b="1" spc="150" dirty="0">
                <a:solidFill>
                  <a:schemeClr val="tx1"/>
                </a:solidFill>
                <a:latin typeface="楷体" panose="02010609060101010101" pitchFamily="49" charset="-122"/>
                <a:ea typeface="楷体" panose="02010609060101010101" pitchFamily="49" charset="-122"/>
              </a:rPr>
              <a:t>类作品用纸规格为四尺三裁至六尺整张宣纸（46cm×69cm至95cm×180cm），</a:t>
            </a:r>
            <a:r>
              <a:rPr lang="zh-CN" altLang="en-US" sz="1600" b="1" u="sng" spc="150" dirty="0">
                <a:solidFill>
                  <a:srgbClr val="C00000"/>
                </a:solidFill>
                <a:latin typeface="楷体" panose="02010609060101010101" pitchFamily="49" charset="-122"/>
                <a:ea typeface="楷体" panose="02010609060101010101" pitchFamily="49" charset="-122"/>
              </a:rPr>
              <a:t>一律为竖式，不得托裱</a:t>
            </a:r>
            <a:r>
              <a:rPr lang="zh-CN" altLang="en-US" sz="1600" b="1" spc="150" dirty="0">
                <a:solidFill>
                  <a:schemeClr val="tx1"/>
                </a:solidFill>
                <a:latin typeface="楷体" panose="02010609060101010101" pitchFamily="49" charset="-122"/>
                <a:ea typeface="楷体" panose="02010609060101010101" pitchFamily="49" charset="-122"/>
              </a:rPr>
              <a:t>。手卷、册页等形式不在参赛范围之内。</a:t>
            </a:r>
            <a:r>
              <a:rPr lang="en-US" altLang="zh-CN" sz="1600" b="1" spc="150" dirty="0">
                <a:solidFill>
                  <a:schemeClr val="accent5">
                    <a:lumMod val="50000"/>
                  </a:schemeClr>
                </a:solidFill>
                <a:latin typeface="楷体" panose="02010609060101010101" pitchFamily="49" charset="-122"/>
                <a:ea typeface="楷体" panose="02010609060101010101" pitchFamily="49" charset="-122"/>
              </a:rPr>
              <a:t> </a:t>
            </a:r>
            <a:endParaRPr lang="en-US" altLang="zh-CN" sz="1600" b="1" spc="150" dirty="0">
              <a:solidFill>
                <a:schemeClr val="accent5">
                  <a:lumMod val="50000"/>
                </a:schemeClr>
              </a:solidFill>
              <a:latin typeface="楷体" panose="02010609060101010101" pitchFamily="49" charset="-122"/>
              <a:ea typeface="楷体" panose="02010609060101010101" pitchFamily="49" charset="-122"/>
            </a:endParaRPr>
          </a:p>
        </p:txBody>
      </p:sp>
      <p:sp>
        <p:nvSpPr>
          <p:cNvPr id="2" name="流程图: 合并 1"/>
          <p:cNvSpPr/>
          <p:nvPr/>
        </p:nvSpPr>
        <p:spPr>
          <a:xfrm rot="16200000">
            <a:off x="1419860" y="218503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3" name="流程图: 合并 2"/>
          <p:cNvSpPr/>
          <p:nvPr/>
        </p:nvSpPr>
        <p:spPr>
          <a:xfrm rot="16200000">
            <a:off x="1414780" y="3625850"/>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232" y="90087"/>
            <a:ext cx="11340000" cy="6300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48" name="矩形 47"/>
          <p:cNvSpPr/>
          <p:nvPr/>
        </p:nvSpPr>
        <p:spPr>
          <a:xfrm>
            <a:off x="765081" y="623209"/>
            <a:ext cx="2327910" cy="521970"/>
          </a:xfrm>
          <a:prstGeom prst="rect">
            <a:avLst/>
          </a:prstGeom>
        </p:spPr>
        <p:txBody>
          <a:bodyPr wrap="none">
            <a:spAutoFit/>
          </a:bodyPr>
          <a:lstStyle/>
          <a:p>
            <a:pPr algn="l"/>
            <a:r>
              <a:rPr lang="zh-CN" altLang="en-US" sz="2800" b="1" dirty="0"/>
              <a:t>五、提交要求</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7" name="Rectangle 42"/>
          <p:cNvSpPr/>
          <p:nvPr/>
        </p:nvSpPr>
        <p:spPr>
          <a:xfrm>
            <a:off x="1440815" y="1799590"/>
            <a:ext cx="8841740" cy="341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200000"/>
              </a:lnSpc>
            </a:pPr>
            <a:r>
              <a:rPr lang="zh-CN" altLang="en-US" sz="1600" b="1" spc="150" dirty="0">
                <a:solidFill>
                  <a:srgbClr val="C00000"/>
                </a:solidFill>
                <a:latin typeface="楷体" panose="02010609060101010101" pitchFamily="49" charset="-122"/>
                <a:ea typeface="楷体" panose="02010609060101010101" pitchFamily="49" charset="-122"/>
              </a:rPr>
              <a:t>硬笔类</a:t>
            </a:r>
            <a:r>
              <a:rPr lang="zh-CN" altLang="en-US" sz="1600" b="1" spc="150" dirty="0">
                <a:solidFill>
                  <a:schemeClr val="tx1"/>
                </a:solidFill>
                <a:latin typeface="楷体" panose="02010609060101010101" pitchFamily="49" charset="-122"/>
                <a:ea typeface="楷体" panose="02010609060101010101" pitchFamily="49" charset="-122"/>
              </a:rPr>
              <a:t>作品上传分辨率为300DPI以上的扫描图片；</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b="1" spc="150" dirty="0">
                <a:solidFill>
                  <a:srgbClr val="C00000"/>
                </a:solidFill>
                <a:latin typeface="楷体" panose="02010609060101010101" pitchFamily="49" charset="-122"/>
                <a:ea typeface="楷体" panose="02010609060101010101" pitchFamily="49" charset="-122"/>
              </a:rPr>
              <a:t>毛笔类</a:t>
            </a:r>
            <a:r>
              <a:rPr lang="zh-CN" altLang="en-US" sz="1600" b="1" spc="150" dirty="0">
                <a:solidFill>
                  <a:schemeClr val="tx1"/>
                </a:solidFill>
                <a:latin typeface="楷体" panose="02010609060101010101" pitchFamily="49" charset="-122"/>
                <a:ea typeface="楷体" panose="02010609060101010101" pitchFamily="49" charset="-122"/>
              </a:rPr>
              <a:t>作品上传高清照片，格式为JPG或JPEG，大小为2—10M，要求能体现作品整体效果与细节特点。</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600" b="1" u="sng" spc="150" dirty="0">
                <a:solidFill>
                  <a:srgbClr val="C00000"/>
                </a:solidFill>
                <a:latin typeface="楷体" panose="02010609060101010101" pitchFamily="49" charset="-122"/>
                <a:ea typeface="楷体" panose="02010609060101010101" pitchFamily="49" charset="-122"/>
              </a:rPr>
              <a:t>书写视频和参赛作品图片同时上传到大赛官网。</a:t>
            </a:r>
            <a:endParaRPr lang="zh-CN" altLang="en-US" sz="1600" b="1" spc="150" dirty="0">
              <a:solidFill>
                <a:schemeClr val="tx1"/>
              </a:solidFill>
              <a:latin typeface="楷体" panose="02010609060101010101" pitchFamily="49" charset="-122"/>
              <a:ea typeface="楷体" panose="02010609060101010101" pitchFamily="49" charset="-122"/>
            </a:endParaRPr>
          </a:p>
          <a:p>
            <a:pPr algn="l">
              <a:lnSpc>
                <a:spcPct val="200000"/>
              </a:lnSpc>
            </a:pPr>
            <a:endParaRPr lang="zh-CN" altLang="en-US" sz="1600" b="1" spc="150" dirty="0">
              <a:solidFill>
                <a:schemeClr val="tx1"/>
              </a:solidFill>
              <a:latin typeface="楷体" panose="02010609060101010101" pitchFamily="49" charset="-122"/>
              <a:ea typeface="楷体" panose="02010609060101010101" pitchFamily="49" charset="-122"/>
            </a:endParaRPr>
          </a:p>
        </p:txBody>
      </p:sp>
      <p:sp>
        <p:nvSpPr>
          <p:cNvPr id="2" name="流程图: 合并 1"/>
          <p:cNvSpPr/>
          <p:nvPr/>
        </p:nvSpPr>
        <p:spPr>
          <a:xfrm rot="16200000">
            <a:off x="1176655" y="213169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3" name="流程图: 合并 2"/>
          <p:cNvSpPr/>
          <p:nvPr/>
        </p:nvSpPr>
        <p:spPr>
          <a:xfrm rot="16200000">
            <a:off x="1176655" y="309308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4" name="流程图: 合并 3"/>
          <p:cNvSpPr/>
          <p:nvPr/>
        </p:nvSpPr>
        <p:spPr>
          <a:xfrm rot="16200000">
            <a:off x="1176655" y="4525645"/>
            <a:ext cx="172720" cy="121920"/>
          </a:xfrm>
          <a:prstGeom prst="flowChartMerge">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1270" y="-635"/>
            <a:ext cx="11520170" cy="650748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5592A"/>
              </a:solidFill>
              <a:latin typeface="楷体" panose="02010609060101010101" pitchFamily="49" charset="-122"/>
              <a:ea typeface="楷体" panose="02010609060101010101" pitchFamily="49" charset="-122"/>
            </a:endParaRPr>
          </a:p>
        </p:txBody>
      </p:sp>
      <p:sp>
        <p:nvSpPr>
          <p:cNvPr id="3" name="圆角矩形 2"/>
          <p:cNvSpPr/>
          <p:nvPr/>
        </p:nvSpPr>
        <p:spPr>
          <a:xfrm>
            <a:off x="900430" y="1619885"/>
            <a:ext cx="6480810" cy="360045"/>
          </a:xfrm>
          <a:prstGeom prst="roundRect">
            <a:avLst/>
          </a:prstGeom>
          <a:solidFill>
            <a:schemeClr val="accent1">
              <a:lumMod val="20000"/>
              <a:lumOff val="80000"/>
            </a:schemeClr>
          </a:solidFill>
        </p:spPr>
        <p:style>
          <a:lnRef idx="0">
            <a:srgbClr val="FFFFFF"/>
          </a:lnRef>
          <a:fillRef idx="1">
            <a:schemeClr val="accent1"/>
          </a:fillRef>
          <a:effectRef idx="0">
            <a:srgbClr val="FFFFFF"/>
          </a:effectRef>
          <a:fontRef idx="minor">
            <a:schemeClr val="dk1"/>
          </a:fontRef>
        </p:style>
        <p:txBody>
          <a:bodyPr rtlCol="0" anchor="ctr"/>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48" name="矩形 47"/>
          <p:cNvSpPr/>
          <p:nvPr/>
        </p:nvSpPr>
        <p:spPr>
          <a:xfrm>
            <a:off x="765081" y="623209"/>
            <a:ext cx="2327910" cy="521970"/>
          </a:xfrm>
          <a:prstGeom prst="rect">
            <a:avLst/>
          </a:prstGeom>
        </p:spPr>
        <p:txBody>
          <a:bodyPr wrap="none">
            <a:spAutoFit/>
          </a:bodyPr>
          <a:lstStyle/>
          <a:p>
            <a:pPr algn="l"/>
            <a:r>
              <a:rPr lang="zh-CN" altLang="en-US" sz="2800" b="1" dirty="0"/>
              <a:t>五、提交要求</a:t>
            </a:r>
            <a:endParaRPr lang="zh-CN" altLang="en-US" sz="2800" b="1" dirty="0"/>
          </a:p>
        </p:txBody>
      </p:sp>
      <p:sp>
        <p:nvSpPr>
          <p:cNvPr id="49" name="矩形 48"/>
          <p:cNvSpPr/>
          <p:nvPr/>
        </p:nvSpPr>
        <p:spPr>
          <a:xfrm>
            <a:off x="683079"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50" name="矩形 49"/>
          <p:cNvSpPr/>
          <p:nvPr/>
        </p:nvSpPr>
        <p:spPr>
          <a:xfrm>
            <a:off x="589511" y="719138"/>
            <a:ext cx="65441" cy="36036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592A"/>
              </a:solidFill>
              <a:latin typeface="微软雅黑" panose="020B0503020204020204" pitchFamily="34" charset="-122"/>
              <a:ea typeface="微软雅黑" panose="020B0503020204020204" pitchFamily="34" charset="-122"/>
            </a:endParaRPr>
          </a:p>
        </p:txBody>
      </p:sp>
      <p:sp>
        <p:nvSpPr>
          <p:cNvPr id="7" name="Rectangle 42"/>
          <p:cNvSpPr/>
          <p:nvPr/>
        </p:nvSpPr>
        <p:spPr>
          <a:xfrm>
            <a:off x="900430" y="1619885"/>
            <a:ext cx="10297795" cy="4547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lnSpc>
                <a:spcPct val="200000"/>
              </a:lnSpc>
            </a:pPr>
            <a:r>
              <a:rPr lang="zh-CN" altLang="en-US" sz="1400" b="1" spc="150" dirty="0">
                <a:solidFill>
                  <a:schemeClr val="tx1"/>
                </a:solidFill>
                <a:latin typeface="楷体" panose="02010609060101010101" pitchFamily="49" charset="-122"/>
                <a:ea typeface="楷体" panose="02010609060101010101" pitchFamily="49" charset="-122"/>
              </a:rPr>
              <a:t>请拍摄参赛者</a:t>
            </a:r>
            <a:r>
              <a:rPr lang="zh-CN" altLang="en-US" sz="1400" b="1" u="sng" spc="150" dirty="0">
                <a:solidFill>
                  <a:srgbClr val="C00000"/>
                </a:solidFill>
                <a:latin typeface="楷体" panose="02010609060101010101" pitchFamily="49" charset="-122"/>
                <a:ea typeface="楷体" panose="02010609060101010101" pitchFamily="49" charset="-122"/>
              </a:rPr>
              <a:t>上半身</a:t>
            </a:r>
            <a:r>
              <a:rPr lang="zh-CN" altLang="en-US" sz="1400" b="1" spc="150" dirty="0">
                <a:solidFill>
                  <a:schemeClr val="tx1"/>
                </a:solidFill>
                <a:latin typeface="楷体" panose="02010609060101010101" pitchFamily="49" charset="-122"/>
                <a:ea typeface="楷体" panose="02010609060101010101" pitchFamily="49" charset="-122"/>
              </a:rPr>
              <a:t>书写视频，摄像设备放在参赛者</a:t>
            </a:r>
            <a:r>
              <a:rPr lang="zh-CN" altLang="en-US" sz="1400" b="1" u="sng" spc="150" dirty="0">
                <a:solidFill>
                  <a:srgbClr val="C00000"/>
                </a:solidFill>
                <a:latin typeface="楷体" panose="02010609060101010101" pitchFamily="49" charset="-122"/>
                <a:ea typeface="楷体" panose="02010609060101010101" pitchFamily="49" charset="-122"/>
              </a:rPr>
              <a:t>左侧</a:t>
            </a:r>
            <a:r>
              <a:rPr lang="zh-CN" altLang="en-US" sz="1400" b="1" spc="150" dirty="0">
                <a:solidFill>
                  <a:schemeClr val="tx1"/>
                </a:solidFill>
                <a:latin typeface="楷体" panose="02010609060101010101" pitchFamily="49" charset="-122"/>
                <a:ea typeface="楷体" panose="02010609060101010101" pitchFamily="49" charset="-122"/>
              </a:rPr>
              <a:t>（左手书写者在右侧拍摄）。</a:t>
            </a:r>
            <a:endParaRPr lang="zh-CN" altLang="en-US" sz="14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en-US" altLang="zh-CN"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rPr>
              <a:t> </a:t>
            </a:r>
            <a:r>
              <a:rPr lang="zh-CN" altLang="en-US"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rPr>
              <a:t>开始书写前</a:t>
            </a:r>
            <a:r>
              <a:rPr lang="en-US" altLang="zh-CN"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rPr>
              <a:t>&gt;&gt;&gt;</a:t>
            </a:r>
            <a:endParaRPr lang="zh-CN" altLang="en-US"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endParaRPr>
          </a:p>
          <a:p>
            <a:pPr algn="l">
              <a:lnSpc>
                <a:spcPct val="200000"/>
              </a:lnSpc>
            </a:pPr>
            <a:r>
              <a:rPr lang="zh-CN" altLang="en-US" sz="1400" b="1" spc="150" dirty="0">
                <a:solidFill>
                  <a:schemeClr val="tx1"/>
                </a:solidFill>
                <a:latin typeface="楷体" panose="02010609060101010101" pitchFamily="49" charset="-122"/>
                <a:ea typeface="楷体" panose="02010609060101010101" pitchFamily="49" charset="-122"/>
              </a:rPr>
              <a:t>参赛者本人须</a:t>
            </a:r>
            <a:r>
              <a:rPr lang="zh-CN" altLang="en-US" sz="1400" b="1" u="sng" spc="150" dirty="0">
                <a:solidFill>
                  <a:srgbClr val="C00000"/>
                </a:solidFill>
                <a:latin typeface="楷体" panose="02010609060101010101" pitchFamily="49" charset="-122"/>
                <a:ea typeface="楷体" panose="02010609060101010101" pitchFamily="49" charset="-122"/>
              </a:rPr>
              <a:t>手持身份证</a:t>
            </a:r>
            <a:r>
              <a:rPr lang="zh-CN" altLang="en-US" sz="1400" b="1" spc="150" dirty="0">
                <a:solidFill>
                  <a:schemeClr val="tx1"/>
                </a:solidFill>
                <a:latin typeface="楷体" panose="02010609060101010101" pitchFamily="49" charset="-122"/>
                <a:ea typeface="楷体" panose="02010609060101010101" pitchFamily="49" charset="-122"/>
              </a:rPr>
              <a:t>（或医保卡、学生证、工作证等带有本人照片，能证明身份的证件），将持证的手臂和上半身拍进视频，头发不得遮挡面部，要露出五官，并</a:t>
            </a:r>
            <a:r>
              <a:rPr lang="zh-CN" altLang="en-US" sz="1400" b="1" u="sng" spc="150" dirty="0">
                <a:solidFill>
                  <a:srgbClr val="C00000"/>
                </a:solidFill>
                <a:latin typeface="楷体" panose="02010609060101010101" pitchFamily="49" charset="-122"/>
                <a:ea typeface="楷体" panose="02010609060101010101" pitchFamily="49" charset="-122"/>
              </a:rPr>
              <a:t>确保证件上的姓名、照片清晰可见</a:t>
            </a:r>
            <a:r>
              <a:rPr lang="zh-CN" altLang="en-US" sz="1400" b="1" spc="150" dirty="0">
                <a:solidFill>
                  <a:schemeClr val="tx1"/>
                </a:solidFill>
                <a:latin typeface="楷体" panose="02010609060101010101" pitchFamily="49" charset="-122"/>
                <a:ea typeface="楷体" panose="02010609060101010101" pitchFamily="49" charset="-122"/>
              </a:rPr>
              <a:t>（没有被遮挡或者被手指捏住），持续5秒。（注：证件上姓名、本人照片不能遮挡或被手指捏住；为确保隐私安全，其他信息可以部分遮挡。）</a:t>
            </a:r>
            <a:endParaRPr lang="zh-CN" altLang="en-US" sz="14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en-US" altLang="zh-CN"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rPr>
              <a:t> </a:t>
            </a:r>
            <a:r>
              <a:rPr lang="zh-CN" altLang="en-US"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rPr>
              <a:t>开始书写</a:t>
            </a:r>
            <a:r>
              <a:rPr lang="en-US" altLang="zh-CN"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rPr>
              <a:t>&gt;&gt;&gt;</a:t>
            </a:r>
            <a:endParaRPr lang="zh-CN" altLang="en-US" sz="1400" b="1" spc="150" dirty="0">
              <a:solidFill>
                <a:schemeClr val="accent6">
                  <a:lumMod val="50000"/>
                </a:schemeClr>
              </a:solidFill>
              <a:highlight>
                <a:srgbClr val="C0C0C0"/>
              </a:highlight>
              <a:latin typeface="楷体" panose="02010609060101010101" pitchFamily="49" charset="-122"/>
              <a:ea typeface="楷体" panose="02010609060101010101" pitchFamily="49" charset="-122"/>
            </a:endParaRPr>
          </a:p>
          <a:p>
            <a:pPr algn="l">
              <a:lnSpc>
                <a:spcPct val="200000"/>
              </a:lnSpc>
            </a:pPr>
            <a:r>
              <a:rPr lang="zh-CN" altLang="en-US" sz="1400" b="1" spc="150" dirty="0">
                <a:solidFill>
                  <a:schemeClr val="tx1"/>
                </a:solidFill>
                <a:latin typeface="楷体" panose="02010609060101010101" pitchFamily="49" charset="-122"/>
                <a:ea typeface="楷体" panose="02010609060101010101" pitchFamily="49" charset="-122"/>
              </a:rPr>
              <a:t>完成以上操作后，即可进入书写环节，</a:t>
            </a:r>
            <a:r>
              <a:rPr lang="zh-CN" altLang="en-US" sz="1400" b="1" u="sng" spc="150" dirty="0">
                <a:solidFill>
                  <a:srgbClr val="C00000"/>
                </a:solidFill>
                <a:latin typeface="楷体" panose="02010609060101010101" pitchFamily="49" charset="-122"/>
                <a:ea typeface="楷体" panose="02010609060101010101" pitchFamily="49" charset="-122"/>
              </a:rPr>
              <a:t>书写内容画面应确保清晰，书写的内容应为参赛内容中的一部分</a:t>
            </a:r>
            <a:r>
              <a:rPr lang="zh-CN" altLang="en-US" sz="1400" b="1" spc="150" dirty="0">
                <a:solidFill>
                  <a:schemeClr val="tx1"/>
                </a:solidFill>
                <a:latin typeface="楷体" panose="02010609060101010101" pitchFamily="49" charset="-122"/>
                <a:ea typeface="楷体" panose="02010609060101010101" pitchFamily="49" charset="-122"/>
              </a:rPr>
              <a:t>，能体现本人书写水平，无须将作品全部写完，</a:t>
            </a:r>
            <a:r>
              <a:rPr lang="zh-CN" altLang="en-US" sz="1400" b="1" u="sng" spc="150" dirty="0">
                <a:solidFill>
                  <a:srgbClr val="C00000"/>
                </a:solidFill>
                <a:latin typeface="楷体" panose="02010609060101010101" pitchFamily="49" charset="-122"/>
                <a:ea typeface="楷体" panose="02010609060101010101" pitchFamily="49" charset="-122"/>
              </a:rPr>
              <a:t>书写时长不得少于2分钟</a:t>
            </a:r>
            <a:r>
              <a:rPr lang="zh-CN" altLang="en-US" sz="1400" b="1" spc="150" dirty="0">
                <a:solidFill>
                  <a:schemeClr val="tx1"/>
                </a:solidFill>
                <a:latin typeface="楷体" panose="02010609060101010101" pitchFamily="49" charset="-122"/>
                <a:ea typeface="楷体" panose="02010609060101010101" pitchFamily="49" charset="-122"/>
              </a:rPr>
              <a:t>。须连贯书写，拍摄不得中断，视频不得剪辑。</a:t>
            </a:r>
            <a:r>
              <a:rPr lang="zh-CN" altLang="en-US" sz="1400" b="1" u="sng" spc="150" dirty="0">
                <a:solidFill>
                  <a:srgbClr val="C00000"/>
                </a:solidFill>
                <a:latin typeface="楷体" panose="02010609060101010101" pitchFamily="49" charset="-122"/>
                <a:ea typeface="楷体" panose="02010609060101010101" pitchFamily="49" charset="-122"/>
              </a:rPr>
              <a:t>视频最后请参赛者手持该作品正对摄像机，停留5秒。</a:t>
            </a:r>
            <a:endParaRPr lang="zh-CN" altLang="en-US" sz="1400" b="1" u="sng"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400" b="1" spc="150" dirty="0">
                <a:solidFill>
                  <a:schemeClr val="tx1"/>
                </a:solidFill>
                <a:latin typeface="楷体" panose="02010609060101010101" pitchFamily="49" charset="-122"/>
                <a:ea typeface="楷体" panose="02010609060101010101" pitchFamily="49" charset="-122"/>
              </a:rPr>
              <a:t>视频总时长不超过3分钟，300MB以内，MP4格式。</a:t>
            </a:r>
            <a:endParaRPr lang="zh-CN" altLang="en-US" sz="1400" b="1" spc="150" dirty="0">
              <a:solidFill>
                <a:schemeClr val="tx1"/>
              </a:solidFill>
              <a:latin typeface="楷体" panose="02010609060101010101" pitchFamily="49" charset="-122"/>
              <a:ea typeface="楷体" panose="02010609060101010101" pitchFamily="49" charset="-122"/>
            </a:endParaRPr>
          </a:p>
          <a:p>
            <a:pPr algn="l">
              <a:lnSpc>
                <a:spcPct val="200000"/>
              </a:lnSpc>
            </a:pPr>
            <a:r>
              <a:rPr lang="zh-CN" altLang="en-US" sz="1400" b="1" spc="150" dirty="0">
                <a:solidFill>
                  <a:srgbClr val="C00000"/>
                </a:solidFill>
                <a:latin typeface="楷体" panose="02010609060101010101" pitchFamily="49" charset="-122"/>
                <a:ea typeface="楷体" panose="02010609060101010101" pitchFamily="49" charset="-122"/>
              </a:rPr>
              <a:t>重要提示：上传视频不符合要求者，将取消获奖资格。</a:t>
            </a:r>
            <a:endParaRPr lang="zh-CN" altLang="en-US" sz="1400" b="1" spc="150" dirty="0">
              <a:solidFill>
                <a:srgbClr val="C00000"/>
              </a:solidFill>
              <a:latin typeface="楷体" panose="02010609060101010101" pitchFamily="49" charset="-122"/>
              <a:ea typeface="楷体" panose="02010609060101010101" pitchFamily="49" charset="-122"/>
            </a:endParaRPr>
          </a:p>
        </p:txBody>
      </p:sp>
      <p:sp>
        <p:nvSpPr>
          <p:cNvPr id="109" name="文本框 108"/>
          <p:cNvSpPr txBox="1"/>
          <p:nvPr/>
        </p:nvSpPr>
        <p:spPr>
          <a:xfrm>
            <a:off x="900430" y="1144905"/>
            <a:ext cx="1786890" cy="353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defRPr sz="1500" b="1" spc="-150">
                <a:solidFill>
                  <a:schemeClr val="tx1">
                    <a:lumMod val="65000"/>
                    <a:lumOff val="35000"/>
                  </a:schemeClr>
                </a:solidFill>
                <a:effectLst/>
                <a:latin typeface="禹卫书法行书简体" panose="02010600030101010101" charset="-122"/>
                <a:ea typeface="禹卫书法行书简体" panose="02010600030101010101" charset="-122"/>
              </a:defRPr>
            </a:lvl1pPr>
          </a:lstStyle>
          <a:p>
            <a:pPr algn="ctr"/>
            <a:r>
              <a:rPr lang="zh-CN" altLang="en-US" sz="1400" spc="150" dirty="0">
                <a:solidFill>
                  <a:schemeClr val="bg1"/>
                </a:solidFill>
                <a:latin typeface="楷体" panose="02010609060101010101" pitchFamily="49" charset="-122"/>
                <a:ea typeface="楷体" panose="02010609060101010101" pitchFamily="49" charset="-122"/>
                <a:sym typeface="+mn-ea"/>
              </a:rPr>
              <a:t>书写视频拍摄要求</a:t>
            </a:r>
            <a:endParaRPr lang="zh-CN" altLang="en-US" sz="1400" b="0" spc="150" dirty="0">
              <a:solidFill>
                <a:schemeClr val="bg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DIAGRAM_VIRTUALLY_FRAME" val="{&quot;height&quot;:290.8106299212598,&quot;left&quot;:329.53141732283456,&quot;top&quot;:113.39401574803148,&quot;width&quot;:512}"/>
</p:tagLst>
</file>

<file path=ppt/tags/tag10.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11.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12.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13.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14.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15.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16.xml><?xml version="1.0" encoding="utf-8"?>
<p:tagLst xmlns:p="http://schemas.openxmlformats.org/presentationml/2006/main">
  <p:tag name="KSO_WM_DIAGRAM_VIRTUALLY_FRAME" val="{&quot;height&quot;:366.14425196850397,&quot;left&quot;:159.41889763779528,&quot;top&quot;:110.6755905511811,&quot;width&quot;:597.3782677165354}"/>
</p:tagLst>
</file>

<file path=ppt/tags/tag17.xml><?xml version="1.0" encoding="utf-8"?>
<p:tagLst xmlns:p="http://schemas.openxmlformats.org/presentationml/2006/main">
  <p:tag name="KSO_WM_DIAGRAM_VIRTUALLY_FRAME" val="{&quot;height&quot;:366.14425196850397,&quot;left&quot;:159.41889763779528,&quot;top&quot;:110.6755905511811,&quot;width&quot;:597.3782677165354}"/>
</p:tagLst>
</file>

<file path=ppt/tags/tag18.xml><?xml version="1.0" encoding="utf-8"?>
<p:tagLst xmlns:p="http://schemas.openxmlformats.org/presentationml/2006/main">
  <p:tag name="KSO_WM_DIAGRAM_VIRTUALLY_FRAME" val="{&quot;height&quot;:366.14425196850397,&quot;left&quot;:159.41889763779528,&quot;top&quot;:110.6755905511811,&quot;width&quot;:597.3782677165354}"/>
</p:tagLst>
</file>

<file path=ppt/tags/tag19.xml><?xml version="1.0" encoding="utf-8"?>
<p:tagLst xmlns:p="http://schemas.openxmlformats.org/presentationml/2006/main">
  <p:tag name="KSO_WM_DIAGRAM_VIRTUALLY_FRAME" val="{&quot;height&quot;:366.14425196850397,&quot;left&quot;:159.41889763779528,&quot;top&quot;:110.6755905511811,&quot;width&quot;:597.3782677165354}"/>
</p:tagLst>
</file>

<file path=ppt/tags/tag2.xml><?xml version="1.0" encoding="utf-8"?>
<p:tagLst xmlns:p="http://schemas.openxmlformats.org/presentationml/2006/main">
  <p:tag name="KSO_WM_DIAGRAM_VIRTUALLY_FRAME" val="{&quot;height&quot;:290.8106299212598,&quot;left&quot;:329.53141732283456,&quot;top&quot;:113.39401574803148,&quot;width&quot;:512}"/>
</p:tagLst>
</file>

<file path=ppt/tags/tag20.xml><?xml version="1.0" encoding="utf-8"?>
<p:tagLst xmlns:p="http://schemas.openxmlformats.org/presentationml/2006/main">
  <p:tag name="KSO_WM_DIAGRAM_VIRTUALLY_FRAME" val="{&quot;height&quot;:366.14425196850397,&quot;left&quot;:159.41889763779528,&quot;top&quot;:110.6755905511811,&quot;width&quot;:597.3782677165354}"/>
</p:tagLst>
</file>

<file path=ppt/tags/tag21.xml><?xml version="1.0" encoding="utf-8"?>
<p:tagLst xmlns:p="http://schemas.openxmlformats.org/presentationml/2006/main">
  <p:tag name="KSO_WM_DIAGRAM_VIRTUALLY_FRAME" val="{&quot;height&quot;:366.14425196850397,&quot;left&quot;:159.41889763779528,&quot;top&quot;:110.6755905511811,&quot;width&quot;:597.3782677165354}"/>
</p:tagLst>
</file>

<file path=ppt/tags/tag22.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23.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24.xml><?xml version="1.0" encoding="utf-8"?>
<p:tagLst xmlns:p="http://schemas.openxmlformats.org/presentationml/2006/main">
  <p:tag name="KSO_WM_DIAGRAM_VIRTUALLY_FRAME" val="{&quot;height&quot;:392.1207086614172,&quot;left&quot;:101.11803149606298,&quot;top&quot;:110.02740157480312,&quot;width&quot;:668.6607086614174}"/>
</p:tagLst>
</file>

<file path=ppt/tags/tag25.xml><?xml version="1.0" encoding="utf-8"?>
<p:tagLst xmlns:p="http://schemas.openxmlformats.org/presentationml/2006/main">
  <p:tag name="commondata" val="eyJjb3VudCI6MjAsImhkaWQiOiI5NWQ0ODMwZWRjNTg3OTA1ODdjMGNmOWRlNmYyZDEwOCIsInVzZXJDb3VudCI6MTB9"/>
</p:tagLst>
</file>

<file path=ppt/tags/tag3.xml><?xml version="1.0" encoding="utf-8"?>
<p:tagLst xmlns:p="http://schemas.openxmlformats.org/presentationml/2006/main">
  <p:tag name="KSO_WM_DIAGRAM_VIRTUALLY_FRAME" val="{&quot;height&quot;:290.8106299212598,&quot;left&quot;:329.53141732283456,&quot;top&quot;:113.39401574803148,&quot;width&quot;:512}"/>
</p:tagLst>
</file>

<file path=ppt/tags/tag4.xml><?xml version="1.0" encoding="utf-8"?>
<p:tagLst xmlns:p="http://schemas.openxmlformats.org/presentationml/2006/main">
  <p:tag name="KSO_WM_DIAGRAM_VIRTUALLY_FRAME" val="{&quot;height&quot;:290.8106299212598,&quot;left&quot;:329.53141732283456,&quot;top&quot;:113.39401574803148,&quot;width&quot;:512}"/>
</p:tagLst>
</file>

<file path=ppt/tags/tag5.xml><?xml version="1.0" encoding="utf-8"?>
<p:tagLst xmlns:p="http://schemas.openxmlformats.org/presentationml/2006/main">
  <p:tag name="KSO_WM_DIAGRAM_VIRTUALLY_FRAME" val="{&quot;height&quot;:290.8106299212598,&quot;left&quot;:329.53141732283456,&quot;top&quot;:113.39401574803148,&quot;width&quot;:512}"/>
</p:tagLst>
</file>

<file path=ppt/tags/tag6.xml><?xml version="1.0" encoding="utf-8"?>
<p:tagLst xmlns:p="http://schemas.openxmlformats.org/presentationml/2006/main">
  <p:tag name="KSO_WM_DIAGRAM_VIRTUALLY_FRAME" val="{&quot;height&quot;:290.8106299212598,&quot;left&quot;:329.53141732283456,&quot;top&quot;:113.39401574803148,&quot;width&quot;:512}"/>
</p:tagLst>
</file>

<file path=ppt/tags/tag7.xml><?xml version="1.0" encoding="utf-8"?>
<p:tagLst xmlns:p="http://schemas.openxmlformats.org/presentationml/2006/main">
  <p:tag name="KSO_WM_DIAGRAM_VIRTUALLY_FRAME" val="{&quot;height&quot;:332.92502765404817,&quot;left&quot;:79.34999999999987,&quot;top&quot;:129.93676654277252,&quot;width&quot;:780.9500275492085}"/>
</p:tagLst>
</file>

<file path=ppt/tags/tag8.xml><?xml version="1.0" encoding="utf-8"?>
<p:tagLst xmlns:p="http://schemas.openxmlformats.org/presentationml/2006/main">
  <p:tag name="KSO_WM_DIAGRAM_VIRTUALLY_FRAME" val="{&quot;height&quot;:332.92502765404817,&quot;left&quot;:79.34999999999987,&quot;top&quot;:129.93676654277252,&quot;width&quot;:780.9500275492085}"/>
</p:tagLst>
</file>

<file path=ppt/tags/tag9.xml><?xml version="1.0" encoding="utf-8"?>
<p:tagLst xmlns:p="http://schemas.openxmlformats.org/presentationml/2006/main">
  <p:tag name="KSO_WM_DIAGRAM_VIRTUALLY_FRAME" val="{&quot;height&quot;:332.92502765404817,&quot;left&quot;:79.34999999999987,&quot;top&quot;:129.93676654277252,&quot;width&quot;:780.9500275492085}"/>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solidFill>
            <a:schemeClr val="bg1">
              <a:lumMod val="95000"/>
            </a:schemeClr>
          </a:solidFill>
        </a:ln>
      </a:spPr>
      <a:bodyPr rtlCol="0" anchor="ctr"/>
      <a:lstStyle>
        <a:defPPr algn="ctr">
          <a:defRPr>
            <a:solidFill>
              <a:srgbClr val="75592A"/>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0.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1.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2.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3.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4.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5.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16.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2.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3.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4.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5.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6.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7.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8.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ppt/theme/themeOverride9.xml><?xml version="1.0" encoding="utf-8"?>
<a:themeOverride xmlns:a="http://schemas.openxmlformats.org/drawingml/2006/main">
  <a:clrScheme name="自定义 87">
    <a:dk1>
      <a:srgbClr val="393939"/>
    </a:dk1>
    <a:lt1>
      <a:srgbClr val="FFFFFF"/>
    </a:lt1>
    <a:dk2>
      <a:srgbClr val="99B0BE"/>
    </a:dk2>
    <a:lt2>
      <a:srgbClr val="F0F0F0"/>
    </a:lt2>
    <a:accent1>
      <a:srgbClr val="99B0BE"/>
    </a:accent1>
    <a:accent2>
      <a:srgbClr val="99B0BE"/>
    </a:accent2>
    <a:accent3>
      <a:srgbClr val="99B0BE"/>
    </a:accent3>
    <a:accent4>
      <a:srgbClr val="99B0BE"/>
    </a:accent4>
    <a:accent5>
      <a:srgbClr val="99B0BE"/>
    </a:accent5>
    <a:accent6>
      <a:srgbClr val="91BFCE"/>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2437</Words>
  <Application>WPS 演示</Application>
  <PresentationFormat>自定义</PresentationFormat>
  <Paragraphs>138</Paragraphs>
  <Slides>16</Slides>
  <Notes>15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微软雅黑</vt:lpstr>
      <vt:lpstr>楷体</vt:lpstr>
      <vt:lpstr>方正告白情书_YS</vt:lpstr>
      <vt:lpstr>MS UI Gothic</vt:lpstr>
      <vt:lpstr>【惠子】汉仪全唐诗</vt:lpstr>
      <vt:lpstr>Verdana</vt:lpstr>
      <vt:lpstr>叁慕斜宋体 Light</vt:lpstr>
      <vt:lpstr>Roboto Bold</vt:lpstr>
      <vt:lpstr>禹卫书法行书简体</vt:lpstr>
      <vt:lpstr>外星宝宝</vt:lpstr>
      <vt:lpstr>Arial Unicode MS</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罗罗</cp:lastModifiedBy>
  <cp:revision>3175</cp:revision>
  <dcterms:created xsi:type="dcterms:W3CDTF">2017-02-16T02:06:00Z</dcterms:created>
  <dcterms:modified xsi:type="dcterms:W3CDTF">2024-05-16T09:07:43Z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TemplateUUID">
    <vt:lpwstr>v1.0_mb_3MsRpeBHsb8hj4LuWyiLug==</vt:lpwstr>
  </property>
  <property fmtid="{D5CDD505-2E9C-101B-9397-08002B2CF9AE}" pid="4" name="ICV">
    <vt:lpwstr>9DD0BAFEBD574C538368B3B01571CFA9_11</vt:lpwstr>
  </property>
</Properties>
</file>